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31"/>
  </p:notesMasterIdLst>
  <p:handoutMasterIdLst>
    <p:handoutMasterId r:id="rId32"/>
  </p:handoutMasterIdLst>
  <p:sldIdLst>
    <p:sldId id="256" r:id="rId3"/>
    <p:sldId id="298" r:id="rId4"/>
    <p:sldId id="299" r:id="rId5"/>
    <p:sldId id="300" r:id="rId6"/>
    <p:sldId id="257" r:id="rId7"/>
    <p:sldId id="301" r:id="rId8"/>
    <p:sldId id="258" r:id="rId9"/>
    <p:sldId id="283" r:id="rId10"/>
    <p:sldId id="284" r:id="rId11"/>
    <p:sldId id="285" r:id="rId12"/>
    <p:sldId id="286" r:id="rId13"/>
    <p:sldId id="296" r:id="rId14"/>
    <p:sldId id="287" r:id="rId15"/>
    <p:sldId id="288" r:id="rId16"/>
    <p:sldId id="295" r:id="rId17"/>
    <p:sldId id="260" r:id="rId18"/>
    <p:sldId id="262" r:id="rId19"/>
    <p:sldId id="289" r:id="rId20"/>
    <p:sldId id="294" r:id="rId21"/>
    <p:sldId id="263" r:id="rId22"/>
    <p:sldId id="290" r:id="rId23"/>
    <p:sldId id="291" r:id="rId24"/>
    <p:sldId id="292" r:id="rId25"/>
    <p:sldId id="302" r:id="rId26"/>
    <p:sldId id="303" r:id="rId27"/>
    <p:sldId id="304" r:id="rId28"/>
    <p:sldId id="279" r:id="rId29"/>
    <p:sldId id="293" r:id="rId30"/>
  </p:sldIdLst>
  <p:sldSz cx="9144000" cy="6858000" type="screen4x3"/>
  <p:notesSz cx="6858000" cy="9144000"/>
  <p:embeddedFontLst>
    <p:embeddedFont>
      <p:font typeface="Perpetua" pitchFamily="18" charset="0"/>
      <p:regular r:id="rId33"/>
      <p:bold r:id="rId34"/>
      <p:italic r:id="rId35"/>
      <p:boldItalic r:id="rId36"/>
    </p:embeddedFont>
    <p:embeddedFont>
      <p:font typeface="Calibri" pitchFamily="34" charset="0"/>
      <p:regular r:id="rId37"/>
      <p:bold r:id="rId38"/>
      <p:italic r:id="rId39"/>
      <p:boldItalic r:id="rId40"/>
    </p:embeddedFont>
    <p:embeddedFont>
      <p:font typeface="Verdana" pitchFamily="34" charset="0"/>
      <p:regular r:id="rId41"/>
      <p:bold r:id="rId42"/>
      <p:italic r:id="rId43"/>
      <p:boldItalic r:id="rId44"/>
    </p:embeddedFont>
    <p:embeddedFont>
      <p:font typeface="MV Boli" pitchFamily="2" charset="0"/>
      <p:regular r:id="rId45"/>
    </p:embeddedFont>
    <p:embeddedFont>
      <p:font typeface="Segoe UI"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0" autoAdjust="0"/>
  </p:normalViewPr>
  <p:slideViewPr>
    <p:cSldViewPr>
      <p:cViewPr varScale="1">
        <p:scale>
          <a:sx n="87" d="100"/>
          <a:sy n="87" d="100"/>
        </p:scale>
        <p:origin x="-1494" y="-84"/>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4/15/2013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76200"/>
            <a:ext cx="7258050" cy="7741920"/>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dirty="0"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blogs.loc.gov/loc/2010/04/how-tweet-it-is-library-acquires-entire-twitter-archive/"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atoneducationalinsights.edublogs.org/ata-2012/"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edudemic.com/2012/10/pinterest-education-technology/" TargetMode="External"/><Relationship Id="rId3" Type="http://schemas.openxmlformats.org/officeDocument/2006/relationships/hyperlink" Target="http://www.educatorstechnology.com/2012/07/12-twitter-tools-every-educators-must.html" TargetMode="External"/><Relationship Id="rId7" Type="http://schemas.openxmlformats.org/officeDocument/2006/relationships/hyperlink" Target="http://learninginhand.com/blog/8-useful-andor-fun-twitter-tools.html" TargetMode="External"/><Relationship Id="rId2" Type="http://schemas.openxmlformats.org/officeDocument/2006/relationships/hyperlink" Target="http://www.edutopia.org/blog/twitter-expanding-pln" TargetMode="External"/><Relationship Id="rId1" Type="http://schemas.openxmlformats.org/officeDocument/2006/relationships/slideLayout" Target="../slideLayouts/slideLayout2.xml"/><Relationship Id="rId6" Type="http://schemas.openxmlformats.org/officeDocument/2006/relationships/hyperlink" Target="http://m.techradar.com/news/internet/15-handy-twitter-tips-and-tricks-973472?src=rss&amp;attr=all" TargetMode="External"/><Relationship Id="rId5" Type="http://schemas.openxmlformats.org/officeDocument/2006/relationships/hyperlink" Target="http://flowingdata.com/2008/03/12/17-ways-to-visualize-the-twitter-universe/" TargetMode="External"/><Relationship Id="rId10" Type="http://schemas.openxmlformats.org/officeDocument/2006/relationships/hyperlink" Target="http://theasideblog.blogspot.com/2011/07/twitter-tech-bubble.html" TargetMode="External"/><Relationship Id="rId4" Type="http://schemas.openxmlformats.org/officeDocument/2006/relationships/hyperlink" Target="http://theasideblog.blogspot.com/2012/02/in-pinterest-of-education.html" TargetMode="External"/><Relationship Id="rId9" Type="http://schemas.openxmlformats.org/officeDocument/2006/relationships/hyperlink" Target="http://theasideblog.blogspot.com/2011/07/twitterize-yourself-into-infographic.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hookedoninnovation.com/2013/03/20/the-21-day-twitterguide4beginners-challen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atoneducationalinsights.edublogs.org/ata-2012/" TargetMode="External"/><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hyperlink" Target="http://www.cyberwise.org/Cyber-Guides.html" TargetMode="External"/><Relationship Id="rId4" Type="http://schemas.openxmlformats.org/officeDocument/2006/relationships/hyperlink" Target="http://www.livebinders.com/play/play_or_edit?id=30185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oudoncounty.org/" TargetMode="External"/><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hyperlink" Target="mailto:jm@loudoncounty.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video.scholastic.com/services/player/bcpid1815825800?bckey=AQ~~,AAAAAFv844g~,BASb5BU03X8EAe-jhTQocmX9w7QosW_3&amp;bctid=1424306531001"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witt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Twitter for Professional Learning</a:t>
            </a:r>
            <a:endParaRPr lang="en-US" sz="3200" dirty="0"/>
          </a:p>
        </p:txBody>
      </p:sp>
      <p:sp>
        <p:nvSpPr>
          <p:cNvPr id="3" name="Subtitle 2"/>
          <p:cNvSpPr>
            <a:spLocks noGrp="1"/>
          </p:cNvSpPr>
          <p:nvPr>
            <p:ph type="subTitle" idx="1"/>
          </p:nvPr>
        </p:nvSpPr>
        <p:spPr/>
        <p:txBody>
          <a:bodyPr/>
          <a:lstStyle/>
          <a:p>
            <a:r>
              <a:rPr lang="en-US" dirty="0" smtClean="0"/>
              <a:t>Jennifer Malone, Loudon County Schools</a:t>
            </a:r>
          </a:p>
        </p:txBody>
      </p:sp>
      <p:sp>
        <p:nvSpPr>
          <p:cNvPr id="5" name="TextBox 4"/>
          <p:cNvSpPr txBox="1"/>
          <p:nvPr/>
        </p:nvSpPr>
        <p:spPr>
          <a:xfrm>
            <a:off x="6172200" y="2819400"/>
            <a:ext cx="2438400" cy="1600200"/>
          </a:xfrm>
          <a:prstGeom prst="rect">
            <a:avLst/>
          </a:prstGeom>
        </p:spPr>
        <p:txBody>
          <a:bodyPr vert="horz" wrap="square" lIns="91440" tIns="45720" rIns="91440" bIns="45720" rtlCol="0" anchor="ctr">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endParaRPr>
          </a:p>
          <a:p>
            <a:pPr marL="0" marR="0" indent="0" algn="ctr" defTabSz="914400" rtl="0" eaLnBrk="1" fontAlgn="auto" latinLnBrk="0" hangingPunct="1">
              <a:lnSpc>
                <a:spcPct val="100000"/>
              </a:lnSpc>
              <a:spcBef>
                <a:spcPct val="0"/>
              </a:spcBef>
              <a:spcAft>
                <a:spcPts val="0"/>
              </a:spcAft>
              <a:buClrTx/>
              <a:buSzTx/>
              <a:buFontTx/>
              <a:buNone/>
              <a:tabLst/>
            </a:pPr>
            <a:r>
              <a:rPr kumimoji="0" lang="en-US" sz="3000" b="1"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rPr>
              <a:t>Twitter:</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3000" b="1"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rPr>
              <a:t>@</a:t>
            </a:r>
            <a:r>
              <a:rPr kumimoji="0" lang="en-US" sz="3000" b="1" i="0" u="none" strike="noStrike" kern="1200" cap="none" spc="0" normalizeH="0" baseline="0" noProof="0" dirty="0" err="1" smtClean="0">
                <a:ln>
                  <a:noFill/>
                </a:ln>
                <a:solidFill>
                  <a:schemeClr val="tx1"/>
                </a:solidFill>
                <a:effectLst/>
                <a:uLnTx/>
                <a:uFillTx/>
                <a:latin typeface="MV Boli" pitchFamily="2" charset="0"/>
                <a:ea typeface="+mj-ea"/>
                <a:cs typeface="MV Boli" pitchFamily="2" charset="0"/>
              </a:rPr>
              <a:t>jenmalonetn</a:t>
            </a:r>
            <a:endParaRPr kumimoji="0" lang="en-US" sz="3000" b="1"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endParaRPr>
          </a:p>
          <a:p>
            <a:pPr marL="0" marR="0" indent="0" algn="ctr" defTabSz="914400" rtl="0" eaLnBrk="1" fontAlgn="auto" latinLnBrk="0" hangingPunct="1">
              <a:lnSpc>
                <a:spcPct val="100000"/>
              </a:lnSpc>
              <a:spcBef>
                <a:spcPct val="0"/>
              </a:spcBef>
              <a:spcAft>
                <a:spcPts val="0"/>
              </a:spcAft>
              <a:buClrTx/>
              <a:buSzTx/>
              <a:buFontTx/>
              <a:buNone/>
              <a:tabLst/>
            </a:pPr>
            <a:endParaRPr lang="en-US" sz="3000" b="1" dirty="0">
              <a:latin typeface="MV Boli" pitchFamily="2" charset="0"/>
              <a:ea typeface="+mj-ea"/>
              <a:cs typeface="MV Boli" pitchFamily="2" charset="0"/>
            </a:endParaRPr>
          </a:p>
          <a:p>
            <a:pPr marL="0" marR="0" indent="0" algn="ctr" defTabSz="914400" rtl="0" eaLnBrk="1" fontAlgn="auto" latinLnBrk="0" hangingPunct="1">
              <a:lnSpc>
                <a:spcPct val="100000"/>
              </a:lnSpc>
              <a:spcBef>
                <a:spcPct val="0"/>
              </a:spcBef>
              <a:spcAft>
                <a:spcPts val="0"/>
              </a:spcAft>
              <a:buClrTx/>
              <a:buSzTx/>
              <a:buFontTx/>
              <a:buNone/>
              <a:tabLst/>
            </a:pPr>
            <a:r>
              <a:rPr kumimoji="0" lang="en-US" sz="3000" b="1"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rPr>
              <a:t>#TETAATA</a:t>
            </a:r>
            <a:endParaRPr kumimoji="0" lang="en-US" sz="3000" b="1" i="0" u="none" strike="noStrike" kern="1200" cap="none" spc="0" normalizeH="0" baseline="0" noProof="0" dirty="0" smtClean="0">
              <a:ln>
                <a:noFill/>
              </a:ln>
              <a:solidFill>
                <a:schemeClr val="tx1"/>
              </a:solidFill>
              <a:effectLst/>
              <a:uLnTx/>
              <a:uFillTx/>
              <a:latin typeface="MV Boli" pitchFamily="2" charset="0"/>
              <a:ea typeface="+mj-ea"/>
              <a:cs typeface="MV Bol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fontScale="85000" lnSpcReduction="10000"/>
          </a:bodyPr>
          <a:lstStyle/>
          <a:p>
            <a:r>
              <a:rPr lang="en-US" b="1" dirty="0" smtClean="0"/>
              <a:t>Tweet Media</a:t>
            </a:r>
            <a:r>
              <a:rPr lang="en-US" dirty="0" smtClean="0"/>
              <a:t>: I recommend </a:t>
            </a:r>
            <a:r>
              <a:rPr lang="en-US" b="1" dirty="0" smtClean="0"/>
              <a:t>Not checking</a:t>
            </a:r>
            <a:r>
              <a:rPr lang="en-US" dirty="0" smtClean="0"/>
              <a:t> either of these unless you are planning to use Twitter for "other" reasons.</a:t>
            </a:r>
          </a:p>
          <a:p>
            <a:r>
              <a:rPr lang="en-US" b="1" dirty="0" smtClean="0"/>
              <a:t>Protect my Tweets</a:t>
            </a:r>
            <a:r>
              <a:rPr lang="en-US" dirty="0" smtClean="0"/>
              <a:t>: This setting is up to you. If you check it, only people who follow you can see your Tweets. People who want to follow you will need to be approved by you.  Checking this will slow down the building of your network.</a:t>
            </a:r>
          </a:p>
          <a:p>
            <a:r>
              <a:rPr lang="en-US" b="1" dirty="0" smtClean="0"/>
              <a:t>Personalization</a:t>
            </a:r>
            <a:r>
              <a:rPr lang="en-US" dirty="0" smtClean="0"/>
              <a:t>: Up to you.  Probably leave unchecked to start.</a:t>
            </a:r>
          </a:p>
          <a:p>
            <a:r>
              <a:rPr lang="en-US" b="1" dirty="0" smtClean="0"/>
              <a:t>Password reset: </a:t>
            </a:r>
            <a:r>
              <a:rPr lang="en-US" dirty="0" smtClean="0"/>
              <a:t> Leave unchecked.</a:t>
            </a:r>
          </a:p>
          <a:p>
            <a:r>
              <a:rPr lang="en-US" b="1" dirty="0" smtClean="0"/>
              <a:t>Country:  </a:t>
            </a:r>
            <a:r>
              <a:rPr lang="en-US" dirty="0" smtClean="0"/>
              <a:t>USA</a:t>
            </a:r>
          </a:p>
          <a:p>
            <a:r>
              <a:rPr lang="en-US" b="1" dirty="0" smtClean="0"/>
              <a:t>Twitter Archive:  </a:t>
            </a:r>
            <a:r>
              <a:rPr lang="en-US" dirty="0" smtClean="0"/>
              <a:t>Use this later</a:t>
            </a:r>
          </a:p>
          <a:p>
            <a:r>
              <a:rPr lang="en-US" b="1" dirty="0" smtClean="0"/>
              <a:t>Save Changes</a:t>
            </a:r>
            <a:endParaRPr lang="en-US" b="1" dirty="0"/>
          </a:p>
        </p:txBody>
      </p:sp>
      <p:sp>
        <p:nvSpPr>
          <p:cNvPr id="6" name="Title 5"/>
          <p:cNvSpPr>
            <a:spLocks noGrp="1"/>
          </p:cNvSpPr>
          <p:nvPr>
            <p:ph type="title"/>
          </p:nvPr>
        </p:nvSpPr>
        <p:spPr/>
        <p:txBody>
          <a:bodyPr/>
          <a:lstStyle/>
          <a:p>
            <a:r>
              <a:rPr lang="en-US" dirty="0" smtClean="0"/>
              <a:t>Account Settings</a:t>
            </a:r>
            <a:endParaRPr lang="en-US" dirty="0"/>
          </a:p>
        </p:txBody>
      </p:sp>
      <p:pic>
        <p:nvPicPr>
          <p:cNvPr id="4" name="Picture 3" descr="accounts 2.bmp"/>
          <p:cNvPicPr>
            <a:picLocks noChangeAspect="1"/>
          </p:cNvPicPr>
          <p:nvPr/>
        </p:nvPicPr>
        <p:blipFill>
          <a:blip r:embed="rId2" cstate="print"/>
          <a:stretch>
            <a:fillRect/>
          </a:stretch>
        </p:blipFill>
        <p:spPr>
          <a:xfrm>
            <a:off x="6934200" y="457200"/>
            <a:ext cx="1986318"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fontScale="77500" lnSpcReduction="20000"/>
          </a:bodyPr>
          <a:lstStyle/>
          <a:p>
            <a:pPr>
              <a:lnSpc>
                <a:spcPct val="120000"/>
              </a:lnSpc>
            </a:pPr>
            <a:r>
              <a:rPr lang="en-US" dirty="0" smtClean="0"/>
              <a:t>Your Profile is another key to helping you connect with folks who have interests similar to yours on Twitter. When you follow someone, they will likely look at your profile to make sure they want you getting their Tweets. Followers can be blocked (more on that later.)</a:t>
            </a:r>
          </a:p>
          <a:p>
            <a:pPr>
              <a:lnSpc>
                <a:spcPct val="120000"/>
              </a:lnSpc>
            </a:pPr>
            <a:r>
              <a:rPr lang="en-US" b="1" dirty="0" smtClean="0"/>
              <a:t>Picture: </a:t>
            </a:r>
            <a:r>
              <a:rPr lang="en-US" dirty="0" smtClean="0"/>
              <a:t>As soon as you can, plan to upload a picture or avatar that represents you. The generic Twitter egg is a dead giveaway of a Twitter newbie and often spammers who don't bother with a profile pic. Choose your photo carefully; make sure it is professional and you are comfortable with the planet seeing it. </a:t>
            </a:r>
          </a:p>
          <a:p>
            <a:pPr>
              <a:lnSpc>
                <a:spcPct val="120000"/>
              </a:lnSpc>
            </a:pPr>
            <a:r>
              <a:rPr lang="en-US" b="1" dirty="0" smtClean="0"/>
              <a:t>Name:</a:t>
            </a:r>
            <a:r>
              <a:rPr lang="en-US" dirty="0" smtClean="0"/>
              <a:t> Again, full name is most transparent. You can just do first name if you want, or put your Twitter username here (like I did at first) until you get comfortable.</a:t>
            </a:r>
          </a:p>
          <a:p>
            <a:pPr>
              <a:lnSpc>
                <a:spcPct val="120000"/>
              </a:lnSpc>
            </a:pPr>
            <a:r>
              <a:rPr lang="en-US" b="1" dirty="0" smtClean="0"/>
              <a:t>Location: </a:t>
            </a:r>
            <a:r>
              <a:rPr lang="en-US" dirty="0" smtClean="0"/>
              <a:t>Be as specific as you want. Remember, everyone can see this. Can also be left blank.</a:t>
            </a:r>
          </a:p>
        </p:txBody>
      </p:sp>
      <p:sp>
        <p:nvSpPr>
          <p:cNvPr id="6" name="Title 5"/>
          <p:cNvSpPr>
            <a:spLocks noGrp="1"/>
          </p:cNvSpPr>
          <p:nvPr>
            <p:ph type="title"/>
          </p:nvPr>
        </p:nvSpPr>
        <p:spPr/>
        <p:txBody>
          <a:bodyPr/>
          <a:lstStyle/>
          <a:p>
            <a:r>
              <a:rPr lang="en-US" dirty="0" smtClean="0"/>
              <a:t>Your Profile</a:t>
            </a:r>
            <a:endParaRPr lang="en-US" dirty="0"/>
          </a:p>
        </p:txBody>
      </p:sp>
      <p:pic>
        <p:nvPicPr>
          <p:cNvPr id="5" name="Picture 4" descr="profile.bmp"/>
          <p:cNvPicPr>
            <a:picLocks noChangeAspect="1"/>
          </p:cNvPicPr>
          <p:nvPr/>
        </p:nvPicPr>
        <p:blipFill>
          <a:blip r:embed="rId2" cstate="print"/>
          <a:stretch>
            <a:fillRect/>
          </a:stretch>
        </p:blipFill>
        <p:spPr>
          <a:xfrm>
            <a:off x="7003886" y="457200"/>
            <a:ext cx="2140114"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20000"/>
              </a:lnSpc>
            </a:pPr>
            <a:r>
              <a:rPr lang="en-US" b="1" dirty="0"/>
              <a:t>Web: </a:t>
            </a:r>
            <a:r>
              <a:rPr lang="en-US" dirty="0"/>
              <a:t>If you have a website that represents you personally, put it here. I would not put a school website unless your social media policy allows it and/or you have specific permission from an administrator. This can be left blank.</a:t>
            </a:r>
          </a:p>
          <a:p>
            <a:pPr>
              <a:lnSpc>
                <a:spcPct val="120000"/>
              </a:lnSpc>
            </a:pPr>
            <a:r>
              <a:rPr lang="en-US" b="1" dirty="0"/>
              <a:t>Bio: The most important part!</a:t>
            </a:r>
            <a:r>
              <a:rPr lang="en-US" dirty="0"/>
              <a:t> This lets folks know what you are interested in. This, combined with the Tweets you post, will most often be the determining factor in whether someone decides to follow you and/or block you.</a:t>
            </a:r>
            <a:r>
              <a:rPr lang="en-US" i="1" dirty="0"/>
              <a:t> If possible, include that Tweets represent you, not your employer.</a:t>
            </a:r>
            <a:endParaRPr lang="en-US" dirty="0"/>
          </a:p>
          <a:p>
            <a:pPr>
              <a:lnSpc>
                <a:spcPct val="120000"/>
              </a:lnSpc>
            </a:pPr>
            <a:r>
              <a:rPr lang="en-US" b="1" dirty="0"/>
              <a:t>Post your Tweets to Facebook</a:t>
            </a:r>
            <a:r>
              <a:rPr lang="en-US" dirty="0"/>
              <a:t>: Highly do </a:t>
            </a:r>
            <a:r>
              <a:rPr lang="en-US" b="1" dirty="0"/>
              <a:t>NOT</a:t>
            </a:r>
            <a:r>
              <a:rPr lang="en-US" dirty="0"/>
              <a:t> recommend. Every Tweet will become a status update on your Facebook profile. A good way to annoy your Facebook friends!</a:t>
            </a:r>
          </a:p>
          <a:p>
            <a:pPr>
              <a:lnSpc>
                <a:spcPct val="120000"/>
              </a:lnSpc>
            </a:pPr>
            <a:r>
              <a:rPr lang="en-US" b="1" dirty="0"/>
              <a:t>SAVE CHANGES</a:t>
            </a:r>
            <a:endParaRPr lang="en-US" dirty="0"/>
          </a:p>
          <a:p>
            <a:endParaRPr lang="en-US" dirty="0"/>
          </a:p>
        </p:txBody>
      </p:sp>
      <p:sp>
        <p:nvSpPr>
          <p:cNvPr id="4" name="Title 3"/>
          <p:cNvSpPr>
            <a:spLocks noGrp="1"/>
          </p:cNvSpPr>
          <p:nvPr>
            <p:ph type="title"/>
          </p:nvPr>
        </p:nvSpPr>
        <p:spPr/>
        <p:txBody>
          <a:bodyPr/>
          <a:lstStyle/>
          <a:p>
            <a:r>
              <a:rPr lang="en-US" dirty="0" smtClean="0"/>
              <a:t>Your Profile</a:t>
            </a:r>
            <a:endParaRPr lang="en-US" dirty="0"/>
          </a:p>
        </p:txBody>
      </p:sp>
    </p:spTree>
    <p:extLst>
      <p:ext uri="{BB962C8B-B14F-4D97-AF65-F5344CB8AC3E}">
        <p14:creationId xmlns:p14="http://schemas.microsoft.com/office/powerpoint/2010/main" val="42563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a:bodyPr>
          <a:lstStyle/>
          <a:p>
            <a:r>
              <a:rPr lang="en-US" b="1" dirty="0" smtClean="0"/>
              <a:t>Password: </a:t>
            </a:r>
            <a:r>
              <a:rPr lang="en-US" dirty="0" smtClean="0"/>
              <a:t>Where you go to change your password.</a:t>
            </a:r>
          </a:p>
          <a:p>
            <a:r>
              <a:rPr lang="en-US" b="1" dirty="0" smtClean="0"/>
              <a:t>Mobile:</a:t>
            </a:r>
            <a:r>
              <a:rPr lang="en-US" dirty="0" smtClean="0"/>
              <a:t> You can connect your mobile phone to your Twitter account. I suggest you </a:t>
            </a:r>
            <a:r>
              <a:rPr lang="en-US" b="1" dirty="0" smtClean="0"/>
              <a:t>not</a:t>
            </a:r>
            <a:r>
              <a:rPr lang="en-US" dirty="0" smtClean="0"/>
              <a:t> do this unless you want to be inundated by text messages. If you want to use Twitter from a smart phone, there's an app for that!</a:t>
            </a:r>
          </a:p>
          <a:p>
            <a:r>
              <a:rPr lang="en-US" b="1" dirty="0" smtClean="0"/>
              <a:t>Notifications</a:t>
            </a:r>
            <a:r>
              <a:rPr lang="en-US" dirty="0" smtClean="0"/>
              <a:t>: Control what emails Twitter sends you. You may want to turn most of these off so you don't get tons of them, but it is nice to get emailed when someone new follows you, especially when you are first building your network. It will remind you to check for and block spammers &amp; other inappropriate accounts.</a:t>
            </a:r>
          </a:p>
        </p:txBody>
      </p:sp>
      <p:sp>
        <p:nvSpPr>
          <p:cNvPr id="6" name="Title 5"/>
          <p:cNvSpPr>
            <a:spLocks noGrp="1"/>
          </p:cNvSpPr>
          <p:nvPr>
            <p:ph type="title"/>
          </p:nvPr>
        </p:nvSpPr>
        <p:spPr/>
        <p:txBody>
          <a:bodyPr/>
          <a:lstStyle/>
          <a:p>
            <a:r>
              <a:rPr lang="en-US" dirty="0" smtClean="0"/>
              <a:t>Other Settings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fontScale="92500"/>
          </a:bodyPr>
          <a:lstStyle/>
          <a:p>
            <a:r>
              <a:rPr lang="en-US" b="1" dirty="0" smtClean="0"/>
              <a:t>Design:</a:t>
            </a:r>
            <a:r>
              <a:rPr lang="en-US" dirty="0" smtClean="0"/>
              <a:t> Lets you pick from one of Twitter's standard backgrounds for your profile page. There are also many Twitter backgrounds you can design for free elsewhere on the net. Just </a:t>
            </a:r>
            <a:r>
              <a:rPr lang="en-US" dirty="0" smtClean="0">
                <a:hlinkClick r:id="rId2"/>
              </a:rPr>
              <a:t>Google for them</a:t>
            </a:r>
            <a:r>
              <a:rPr lang="en-US" dirty="0" smtClean="0"/>
              <a:t>!</a:t>
            </a:r>
          </a:p>
          <a:p>
            <a:r>
              <a:rPr lang="en-US" b="1" dirty="0" smtClean="0"/>
              <a:t>Apps: </a:t>
            </a:r>
            <a:r>
              <a:rPr lang="en-US" dirty="0" smtClean="0"/>
              <a:t>This page shows any third party apps you have allowed to access your Twitter account. If you enable an app on your mobile device you'll see it listed here. You will also see another app we are going to add later. </a:t>
            </a:r>
            <a:r>
              <a:rPr lang="en-US" i="1" dirty="0" smtClean="0"/>
              <a:t>Be careful with letting any and all apps that ask have access to your Twitter account</a:t>
            </a:r>
            <a:r>
              <a:rPr lang="en-US" dirty="0" smtClean="0"/>
              <a:t>. Do a little research to make sure they are reliable and not just trying to steal your password. Also make sure they aren't going to do a lot of auto-tweeting that will annoy your followers.</a:t>
            </a:r>
            <a:endParaRPr lang="en-US" dirty="0"/>
          </a:p>
        </p:txBody>
      </p:sp>
      <p:sp>
        <p:nvSpPr>
          <p:cNvPr id="6" name="Title 5"/>
          <p:cNvSpPr>
            <a:spLocks noGrp="1"/>
          </p:cNvSpPr>
          <p:nvPr>
            <p:ph type="title"/>
          </p:nvPr>
        </p:nvSpPr>
        <p:spPr/>
        <p:txBody>
          <a:bodyPr/>
          <a:lstStyle/>
          <a:p>
            <a:r>
              <a:rPr lang="en-US" dirty="0" smtClean="0"/>
              <a:t>Other Settings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1447801"/>
            <a:ext cx="7315200" cy="304801"/>
          </a:xfrm>
        </p:spPr>
        <p:style>
          <a:lnRef idx="1">
            <a:schemeClr val="accent2"/>
          </a:lnRef>
          <a:fillRef idx="3">
            <a:schemeClr val="accent2"/>
          </a:fillRef>
          <a:effectRef idx="2">
            <a:schemeClr val="accent2"/>
          </a:effectRef>
          <a:fontRef idx="minor">
            <a:schemeClr val="lt1"/>
          </a:fontRef>
        </p:style>
        <p:txBody>
          <a:bodyPr/>
          <a:lstStyle/>
          <a:p>
            <a:r>
              <a:rPr lang="en-US" dirty="0" smtClean="0"/>
              <a:t>Who to follow</a:t>
            </a:r>
            <a:endParaRPr lang="en-US" dirty="0"/>
          </a:p>
        </p:txBody>
      </p:sp>
      <p:sp>
        <p:nvSpPr>
          <p:cNvPr id="3" name="Content Placeholder 2"/>
          <p:cNvSpPr>
            <a:spLocks noGrp="1"/>
          </p:cNvSpPr>
          <p:nvPr>
            <p:ph sz="half" idx="2"/>
          </p:nvPr>
        </p:nvSpPr>
        <p:spPr>
          <a:xfrm>
            <a:off x="76200" y="1752601"/>
            <a:ext cx="6705600" cy="4648199"/>
          </a:xfrm>
        </p:spPr>
        <p:txBody>
          <a:bodyPr>
            <a:normAutofit fontScale="70000" lnSpcReduction="20000"/>
          </a:bodyPr>
          <a:lstStyle/>
          <a:p>
            <a:endParaRPr lang="en-US" i="1" dirty="0" smtClean="0"/>
          </a:p>
          <a:p>
            <a:r>
              <a:rPr lang="en-US" sz="2200" i="1" dirty="0" smtClean="0"/>
              <a:t>Some folks follow hundreds or thousands of people on Twitter. To start with, </a:t>
            </a:r>
            <a:r>
              <a:rPr lang="en-US" sz="2200" b="1" i="1" dirty="0" smtClean="0"/>
              <a:t>it's recommended you follow at minimum 20 active users and at most 50</a:t>
            </a:r>
            <a:r>
              <a:rPr lang="en-US" sz="2200" i="1" dirty="0" smtClean="0"/>
              <a:t>. Until you get the hang of things, you don't want to get overwhelmed!</a:t>
            </a:r>
            <a:r>
              <a:rPr lang="en-US" sz="2200" b="1" dirty="0" smtClean="0"/>
              <a:t/>
            </a:r>
            <a:br>
              <a:rPr lang="en-US" sz="2200" b="1" dirty="0" smtClean="0"/>
            </a:br>
            <a:endParaRPr lang="en-US" sz="2200" dirty="0" smtClean="0"/>
          </a:p>
          <a:p>
            <a:r>
              <a:rPr lang="en-US" sz="2200" b="1" dirty="0" smtClean="0"/>
              <a:t>Follow me!</a:t>
            </a:r>
            <a:r>
              <a:rPr lang="en-US" sz="2200" dirty="0" smtClean="0"/>
              <a:t> (You can unfollow me later if you don't like what I Tweet about.) </a:t>
            </a:r>
            <a:br>
              <a:rPr lang="en-US" sz="2200" dirty="0" smtClean="0"/>
            </a:br>
            <a:endParaRPr lang="en-US" sz="2200" dirty="0" smtClean="0"/>
          </a:p>
          <a:p>
            <a:r>
              <a:rPr lang="en-US" sz="2200" b="1" dirty="0" smtClean="0"/>
              <a:t>Follow people off of the recommended lists posted as subtabs.</a:t>
            </a:r>
            <a:r>
              <a:rPr lang="en-US" sz="2200" dirty="0" smtClean="0"/>
              <a:t> Here's some tips on how to determine if you should follow someone:</a:t>
            </a:r>
          </a:p>
          <a:p>
            <a:r>
              <a:rPr lang="en-US" sz="2200" dirty="0" smtClean="0"/>
              <a:t>Look at their profile and their Tweets:</a:t>
            </a:r>
          </a:p>
          <a:p>
            <a:pPr lvl="1"/>
            <a:r>
              <a:rPr lang="en-US" sz="2200" dirty="0" smtClean="0"/>
              <a:t>Do they have a bio and do they sound like someone who shares your professional interests?</a:t>
            </a:r>
          </a:p>
          <a:p>
            <a:pPr lvl="1"/>
            <a:r>
              <a:rPr lang="en-US" sz="2200" dirty="0" smtClean="0"/>
              <a:t>Do they have a nongeneric </a:t>
            </a:r>
            <a:r>
              <a:rPr lang="en-US" sz="2200" dirty="0" err="1" smtClean="0"/>
              <a:t>pic</a:t>
            </a:r>
            <a:r>
              <a:rPr lang="en-US" sz="2200" dirty="0" smtClean="0"/>
              <a:t> (no eggs!)</a:t>
            </a:r>
          </a:p>
          <a:p>
            <a:pPr lvl="1"/>
            <a:r>
              <a:rPr lang="en-US" sz="2200" dirty="0" smtClean="0"/>
              <a:t>Do they follow several people and are they followed back?</a:t>
            </a:r>
          </a:p>
          <a:p>
            <a:pPr lvl="1"/>
            <a:r>
              <a:rPr lang="en-US" sz="2200" dirty="0" smtClean="0"/>
              <a:t>How often do they Tweet? Hardly ever means you won't be able to learn much from them; constant Tweeting might annoy you or monopolize your timeline.</a:t>
            </a:r>
          </a:p>
          <a:p>
            <a:pPr lvl="1"/>
            <a:r>
              <a:rPr lang="en-US" sz="2200" dirty="0" smtClean="0"/>
              <a:t>Are their Tweets mostly on topics you are interested in with very few "generic" or "off topic" Tweets?</a:t>
            </a:r>
          </a:p>
          <a:p>
            <a:pPr marL="1371600" lvl="3" indent="0">
              <a:buNone/>
            </a:pPr>
            <a:endParaRPr lang="en-US" dirty="0" smtClean="0"/>
          </a:p>
          <a:p>
            <a:pPr lvl="3"/>
            <a:endParaRPr lang="en-US" dirty="0"/>
          </a:p>
        </p:txBody>
      </p:sp>
      <p:sp>
        <p:nvSpPr>
          <p:cNvPr id="6" name="Title 5"/>
          <p:cNvSpPr>
            <a:spLocks noGrp="1"/>
          </p:cNvSpPr>
          <p:nvPr>
            <p:ph type="title"/>
          </p:nvPr>
        </p:nvSpPr>
        <p:spPr/>
        <p:txBody>
          <a:bodyPr/>
          <a:lstStyle/>
          <a:p>
            <a:r>
              <a:rPr lang="en-US" dirty="0" smtClean="0"/>
              <a:t>Finding </a:t>
            </a:r>
            <a:r>
              <a:rPr lang="en-US" dirty="0" err="1" smtClean="0"/>
              <a:t>Tweeps</a:t>
            </a:r>
            <a:r>
              <a:rPr lang="en-US" dirty="0" smtClean="0"/>
              <a:t> to Follow</a:t>
            </a:r>
            <a:endParaRPr lang="en-US"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Follow Me!  </a:t>
            </a:r>
            <a:endParaRPr lang="en-US" sz="1200" dirty="0">
              <a:solidFill>
                <a:schemeClr val="bg1"/>
              </a:solidFill>
            </a:endParaRPr>
          </a:p>
        </p:txBody>
      </p:sp>
      <p:sp>
        <p:nvSpPr>
          <p:cNvPr id="7" name="Text Placeholder 6"/>
          <p:cNvSpPr>
            <a:spLocks noGrp="1"/>
          </p:cNvSpPr>
          <p:nvPr>
            <p:ph type="body" idx="12"/>
          </p:nvPr>
        </p:nvSpPr>
        <p:spPr/>
        <p:txBody>
          <a:bodyPr/>
          <a:lstStyle/>
          <a:p>
            <a:endParaRPr lang="en-US" dirty="0"/>
          </a:p>
        </p:txBody>
      </p:sp>
    </p:spTree>
    <p:extLst>
      <p:ext uri="{BB962C8B-B14F-4D97-AF65-F5344CB8AC3E}">
        <p14:creationId xmlns:p14="http://schemas.microsoft.com/office/powerpoint/2010/main" val="30888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Who to follow</a:t>
            </a:r>
            <a:endParaRPr lang="en-US" dirty="0"/>
          </a:p>
        </p:txBody>
      </p:sp>
      <p:sp>
        <p:nvSpPr>
          <p:cNvPr id="4" name="Content Placeholder 3"/>
          <p:cNvSpPr>
            <a:spLocks noGrp="1"/>
          </p:cNvSpPr>
          <p:nvPr>
            <p:ph sz="quarter" idx="4"/>
          </p:nvPr>
        </p:nvSpPr>
        <p:spPr>
          <a:xfrm>
            <a:off x="381000" y="1981201"/>
            <a:ext cx="6553200" cy="4038600"/>
          </a:xfrm>
        </p:spPr>
        <p:txBody>
          <a:bodyPr>
            <a:normAutofit fontScale="70000" lnSpcReduction="20000"/>
          </a:bodyPr>
          <a:lstStyle/>
          <a:p>
            <a:endParaRPr lang="en-US" dirty="0" smtClean="0"/>
          </a:p>
          <a:p>
            <a:r>
              <a:rPr lang="en-US" dirty="0" smtClean="0"/>
              <a:t>After you have followed a few folks, </a:t>
            </a:r>
            <a:r>
              <a:rPr lang="en-US" b="1" dirty="0" smtClean="0"/>
              <a:t>look at the people Twitter is suggesting to you.</a:t>
            </a:r>
            <a:r>
              <a:rPr lang="en-US" dirty="0" smtClean="0"/>
              <a:t> Ask the same questions as the ones above.</a:t>
            </a:r>
            <a:br>
              <a:rPr lang="en-US" dirty="0" smtClean="0"/>
            </a:br>
            <a:r>
              <a:rPr lang="en-US" dirty="0" smtClean="0"/>
              <a:t/>
            </a:r>
            <a:br>
              <a:rPr lang="en-US" dirty="0" smtClean="0"/>
            </a:br>
            <a:endParaRPr lang="en-US" dirty="0" smtClean="0"/>
          </a:p>
          <a:p>
            <a:r>
              <a:rPr lang="en-US" dirty="0" smtClean="0"/>
              <a:t>Many of the </a:t>
            </a:r>
            <a:r>
              <a:rPr lang="en-US" b="1" dirty="0" smtClean="0"/>
              <a:t>organizations you belong to or are interested in</a:t>
            </a:r>
            <a:r>
              <a:rPr lang="en-US" dirty="0" smtClean="0"/>
              <a:t> also Tweet. You can do searches for them in the Twitter search box. Some examples are </a:t>
            </a:r>
            <a:r>
              <a:rPr lang="en-US" b="1" dirty="0" smtClean="0">
                <a:solidFill>
                  <a:schemeClr val="accent5">
                    <a:lumMod val="75000"/>
                  </a:schemeClr>
                </a:solidFill>
              </a:rPr>
              <a:t>@</a:t>
            </a:r>
            <a:r>
              <a:rPr lang="en-US" b="1" dirty="0" err="1" smtClean="0">
                <a:solidFill>
                  <a:schemeClr val="accent5">
                    <a:lumMod val="75000"/>
                  </a:schemeClr>
                </a:solidFill>
              </a:rPr>
              <a:t>achievethecore</a:t>
            </a:r>
            <a:r>
              <a:rPr lang="en-US" b="1" dirty="0" smtClean="0">
                <a:solidFill>
                  <a:schemeClr val="accent5">
                    <a:lumMod val="75000"/>
                  </a:schemeClr>
                </a:solidFill>
              </a:rPr>
              <a:t>, @</a:t>
            </a:r>
            <a:r>
              <a:rPr lang="en-US" b="1" dirty="0" err="1" smtClean="0">
                <a:solidFill>
                  <a:schemeClr val="accent5">
                    <a:lumMod val="75000"/>
                  </a:schemeClr>
                </a:solidFill>
              </a:rPr>
              <a:t>ISTEconnects</a:t>
            </a:r>
            <a:r>
              <a:rPr lang="en-US" b="1" dirty="0" smtClean="0">
                <a:solidFill>
                  <a:schemeClr val="accent5">
                    <a:lumMod val="75000"/>
                  </a:schemeClr>
                </a:solidFill>
              </a:rPr>
              <a:t>, @</a:t>
            </a:r>
            <a:r>
              <a:rPr lang="en-US" b="1" dirty="0" err="1" smtClean="0">
                <a:solidFill>
                  <a:schemeClr val="accent5">
                    <a:lumMod val="75000"/>
                  </a:schemeClr>
                </a:solidFill>
              </a:rPr>
              <a:t>TNcurriculum</a:t>
            </a:r>
            <a:r>
              <a:rPr lang="en-US" b="1" dirty="0" smtClean="0">
                <a:solidFill>
                  <a:schemeClr val="accent5">
                    <a:lumMod val="75000"/>
                  </a:schemeClr>
                </a:solidFill>
              </a:rPr>
              <a:t>, @TN_TETA</a:t>
            </a:r>
            <a:r>
              <a:rPr lang="en-US" dirty="0" smtClean="0"/>
              <a:t>. Don't forget to search for your professional organization, too.</a:t>
            </a:r>
          </a:p>
          <a:p>
            <a:pPr marL="0" indent="0">
              <a:buNone/>
            </a:pPr>
            <a:r>
              <a:rPr lang="en-US" dirty="0" smtClean="0"/>
              <a:t/>
            </a:r>
            <a:br>
              <a:rPr lang="en-US" dirty="0" smtClean="0"/>
            </a:br>
            <a:endParaRPr lang="en-US" dirty="0" smtClean="0"/>
          </a:p>
          <a:p>
            <a:r>
              <a:rPr lang="en-US" b="1" dirty="0" smtClean="0"/>
              <a:t>Companies</a:t>
            </a:r>
            <a:r>
              <a:rPr lang="en-US" dirty="0" smtClean="0"/>
              <a:t> that serve the education and education technology sectors Tweet as well. Search for them! A couple of examples are </a:t>
            </a:r>
            <a:r>
              <a:rPr lang="en-US" b="1" dirty="0" smtClean="0">
                <a:solidFill>
                  <a:schemeClr val="accent5">
                    <a:lumMod val="75000"/>
                  </a:schemeClr>
                </a:solidFill>
              </a:rPr>
              <a:t>@</a:t>
            </a:r>
            <a:r>
              <a:rPr lang="en-US" b="1" dirty="0" err="1" smtClean="0">
                <a:solidFill>
                  <a:schemeClr val="accent5">
                    <a:lumMod val="75000"/>
                  </a:schemeClr>
                </a:solidFill>
              </a:rPr>
              <a:t>Brainpop</a:t>
            </a:r>
            <a:r>
              <a:rPr lang="en-US" b="1" dirty="0" smtClean="0">
                <a:solidFill>
                  <a:schemeClr val="accent5">
                    <a:lumMod val="75000"/>
                  </a:schemeClr>
                </a:solidFill>
              </a:rPr>
              <a:t> </a:t>
            </a:r>
            <a:r>
              <a:rPr lang="en-US" dirty="0" smtClean="0"/>
              <a:t>and </a:t>
            </a:r>
            <a:r>
              <a:rPr lang="en-US" b="1" dirty="0" smtClean="0">
                <a:solidFill>
                  <a:schemeClr val="accent5">
                    <a:lumMod val="75000"/>
                  </a:schemeClr>
                </a:solidFill>
              </a:rPr>
              <a:t>@</a:t>
            </a:r>
            <a:r>
              <a:rPr lang="en-US" b="1" dirty="0" err="1" smtClean="0">
                <a:solidFill>
                  <a:schemeClr val="accent5">
                    <a:lumMod val="75000"/>
                  </a:schemeClr>
                </a:solidFill>
              </a:rPr>
              <a:t>DiscoveryEd</a:t>
            </a:r>
            <a:r>
              <a:rPr lang="en-US" dirty="0" smtClean="0"/>
              <a:t>.</a:t>
            </a:r>
          </a:p>
          <a:p>
            <a:pPr marL="0" indent="0">
              <a:buNone/>
            </a:pPr>
            <a:r>
              <a:rPr lang="en-US" dirty="0" smtClean="0"/>
              <a:t/>
            </a:r>
            <a:br>
              <a:rPr lang="en-US" dirty="0" smtClean="0"/>
            </a:br>
            <a:endParaRPr lang="en-US" dirty="0" smtClean="0"/>
          </a:p>
          <a:p>
            <a:r>
              <a:rPr lang="en-US" dirty="0" smtClean="0"/>
              <a:t>Over time, </a:t>
            </a:r>
            <a:r>
              <a:rPr lang="en-US" b="1" dirty="0" smtClean="0"/>
              <a:t>watch who the people you follow tend to Retweet/RT frequently</a:t>
            </a:r>
            <a:r>
              <a:rPr lang="en-US" dirty="0" smtClean="0"/>
              <a:t>, and check them out to see if you should add them to the accounts you follow.</a:t>
            </a:r>
          </a:p>
          <a:p>
            <a:pPr marL="0" indent="0">
              <a:buNone/>
            </a:pPr>
            <a:endParaRPr lang="en-US" dirty="0"/>
          </a:p>
        </p:txBody>
      </p:sp>
      <p:sp>
        <p:nvSpPr>
          <p:cNvPr id="5" name="Text Placeholder 4"/>
          <p:cNvSpPr>
            <a:spLocks noGrp="1"/>
          </p:cNvSpPr>
          <p:nvPr>
            <p:ph type="body" idx="12"/>
          </p:nvPr>
        </p:nvSpPr>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6" name="Title 5"/>
          <p:cNvSpPr>
            <a:spLocks noGrp="1"/>
          </p:cNvSpPr>
          <p:nvPr>
            <p:ph type="title"/>
          </p:nvPr>
        </p:nvSpPr>
        <p:spPr/>
        <p:txBody>
          <a:bodyPr/>
          <a:lstStyle/>
          <a:p>
            <a:r>
              <a:rPr lang="en-US" dirty="0" smtClean="0"/>
              <a:t>Finding </a:t>
            </a:r>
            <a:r>
              <a:rPr lang="en-US" dirty="0" err="1" smtClean="0"/>
              <a:t>Tweeps</a:t>
            </a:r>
            <a:r>
              <a:rPr lang="en-US" dirty="0" smtClean="0"/>
              <a:t> to Follow</a:t>
            </a:r>
            <a:endParaRPr lang="en-US" dirty="0"/>
          </a:p>
        </p:txBody>
      </p:sp>
      <p:sp>
        <p:nvSpPr>
          <p:cNvPr id="12" name="Oval Callout 11"/>
          <p:cNvSpPr/>
          <p:nvPr/>
        </p:nvSpPr>
        <p:spPr>
          <a:xfrm>
            <a:off x="7391400" y="76200"/>
            <a:ext cx="1676400" cy="1357086"/>
          </a:xfrm>
          <a:prstGeom prst="wedgeEllipseCallou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dirty="0" smtClean="0">
                <a:solidFill>
                  <a:schemeClr val="bg1"/>
                </a:solidFill>
              </a:rPr>
              <a:t>Follow Me!  </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295400"/>
            <a:ext cx="5181600" cy="5029199"/>
          </a:xfrm>
        </p:spPr>
        <p:txBody>
          <a:bodyPr>
            <a:normAutofit fontScale="85000" lnSpcReduction="10000"/>
          </a:bodyPr>
          <a:lstStyle/>
          <a:p>
            <a:r>
              <a:rPr lang="en-US" dirty="0"/>
              <a:t>As you follow more people and Tweet more, you will gain more followers. It's important to check who is following you once in a while and block people who are marketing spammers, pornographers, and folks who just don't seem to have a reason to follow you.</a:t>
            </a:r>
          </a:p>
          <a:p>
            <a:r>
              <a:rPr lang="en-US" dirty="0"/>
              <a:t>On your </a:t>
            </a:r>
            <a:r>
              <a:rPr lang="en-US" b="1" dirty="0"/>
              <a:t>profile</a:t>
            </a:r>
            <a:r>
              <a:rPr lang="en-US" dirty="0"/>
              <a:t> page, click on your </a:t>
            </a:r>
            <a:r>
              <a:rPr lang="en-US" b="1" dirty="0"/>
              <a:t>Followers</a:t>
            </a:r>
            <a:r>
              <a:rPr lang="en-US" dirty="0"/>
              <a:t> list. Read </a:t>
            </a:r>
            <a:r>
              <a:rPr lang="en-US" dirty="0" smtClean="0"/>
              <a:t>their bio </a:t>
            </a:r>
            <a:r>
              <a:rPr lang="en-US" dirty="0"/>
              <a:t>and look at their Tweets. You can even look at who else they follow.</a:t>
            </a:r>
          </a:p>
          <a:p>
            <a:r>
              <a:rPr lang="en-US" b="1" dirty="0"/>
              <a:t>Always report pornographic accounts as spam so they will be flagged for Twitter to look at.</a:t>
            </a:r>
            <a:endParaRPr lang="en-US" dirty="0"/>
          </a:p>
          <a:p>
            <a:r>
              <a:rPr lang="en-US" dirty="0"/>
              <a:t>Use your own </a:t>
            </a:r>
            <a:r>
              <a:rPr lang="en-US" dirty="0" smtClean="0"/>
              <a:t>judgment </a:t>
            </a:r>
            <a:r>
              <a:rPr lang="en-US" dirty="0"/>
              <a:t>on whom you allow to follow you, but the more you try to keep it to folks interested in what you are interested in, the better chance you'll have of learning back from them.</a:t>
            </a:r>
            <a:endParaRPr lang="en-US" dirty="0">
              <a:effectLst/>
            </a:endParaRPr>
          </a:p>
        </p:txBody>
      </p:sp>
      <p:sp>
        <p:nvSpPr>
          <p:cNvPr id="4" name="Title 3"/>
          <p:cNvSpPr>
            <a:spLocks noGrp="1"/>
          </p:cNvSpPr>
          <p:nvPr>
            <p:ph type="title"/>
          </p:nvPr>
        </p:nvSpPr>
        <p:spPr/>
        <p:txBody>
          <a:bodyPr/>
          <a:lstStyle/>
          <a:p>
            <a:r>
              <a:rPr lang="en-US" dirty="0" smtClean="0"/>
              <a:t>Follower Management</a:t>
            </a:r>
            <a:endParaRPr lang="en-US" dirty="0"/>
          </a:p>
        </p:txBody>
      </p:sp>
      <p:pic>
        <p:nvPicPr>
          <p:cNvPr id="1026" name="Picture 2" descr="http://ts2.mm.bing.net/th?id=H.4784190805836129&amp;pid=1.7&amp;w=155&amp;h=151&amp;c=7&amp;rs=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533400"/>
            <a:ext cx="2268338"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93" y="1219200"/>
            <a:ext cx="8142230" cy="4495800"/>
          </a:xfrm>
          <a:prstGeom prst="rect">
            <a:avLst/>
          </a:prstGeom>
        </p:spPr>
      </p:pic>
      <p:sp>
        <p:nvSpPr>
          <p:cNvPr id="4" name="Title 3"/>
          <p:cNvSpPr txBox="1">
            <a:spLocks/>
          </p:cNvSpPr>
          <p:nvPr/>
        </p:nvSpPr>
        <p:spPr>
          <a:xfrm>
            <a:off x="152400" y="152400"/>
            <a:ext cx="8229600" cy="639763"/>
          </a:xfrm>
          <a:prstGeom prst="rect">
            <a:avLst/>
          </a:prstGeom>
        </p:spPr>
        <p:txBody>
          <a:bodyPr/>
          <a:lst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a:lstStyle>
          <a:p>
            <a:r>
              <a:rPr lang="en-US" dirty="0" smtClean="0"/>
              <a:t>Anatomy of a Tweet</a:t>
            </a:r>
            <a:endParaRPr lang="en-US" dirty="0"/>
          </a:p>
        </p:txBody>
      </p:sp>
    </p:spTree>
    <p:extLst>
      <p:ext uri="{BB962C8B-B14F-4D97-AF65-F5344CB8AC3E}">
        <p14:creationId xmlns:p14="http://schemas.microsoft.com/office/powerpoint/2010/main" val="110190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5111750" cy="4678363"/>
          </a:xfrm>
        </p:spPr>
        <p:txBody>
          <a:bodyPr>
            <a:normAutofit lnSpcReduction="10000"/>
          </a:bodyPr>
          <a:lstStyle/>
          <a:p>
            <a:r>
              <a:rPr lang="en-US" dirty="0" smtClean="0"/>
              <a:t>How do you put this on Twitter?</a:t>
            </a:r>
          </a:p>
          <a:p>
            <a:r>
              <a:rPr lang="en-US" dirty="0" smtClean="0"/>
              <a:t>Open Twitter on computer or mobile device.</a:t>
            </a:r>
          </a:p>
          <a:p>
            <a:r>
              <a:rPr lang="en-US" dirty="0" smtClean="0"/>
              <a:t>Click on text box for new messages.</a:t>
            </a:r>
          </a:p>
          <a:p>
            <a:r>
              <a:rPr lang="en-US" dirty="0" smtClean="0"/>
              <a:t>Describe the resource.</a:t>
            </a:r>
          </a:p>
          <a:p>
            <a:r>
              <a:rPr lang="en-US" dirty="0" smtClean="0"/>
              <a:t>Copy and Paste the URL</a:t>
            </a:r>
          </a:p>
          <a:p>
            <a:r>
              <a:rPr lang="en-US" dirty="0" smtClean="0"/>
              <a:t>Tweet</a:t>
            </a:r>
            <a:endParaRPr lang="en-US" dirty="0"/>
          </a:p>
        </p:txBody>
      </p:sp>
      <p:sp>
        <p:nvSpPr>
          <p:cNvPr id="4" name="Title 3"/>
          <p:cNvSpPr>
            <a:spLocks noGrp="1"/>
          </p:cNvSpPr>
          <p:nvPr>
            <p:ph type="title"/>
          </p:nvPr>
        </p:nvSpPr>
        <p:spPr/>
        <p:txBody>
          <a:bodyPr/>
          <a:lstStyle/>
          <a:p>
            <a:r>
              <a:rPr lang="en-US" dirty="0" smtClean="0"/>
              <a:t>You Found a Great Link – What now?</a:t>
            </a:r>
            <a:endParaRPr lang="en-US" dirty="0"/>
          </a:p>
        </p:txBody>
      </p:sp>
      <p:pic>
        <p:nvPicPr>
          <p:cNvPr id="6146" name="Picture 2" descr="http://ts3.mm.bing.net/th?id=H.4688172516640178&amp;pid=1.7&amp;w=217&amp;h=138&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95400"/>
            <a:ext cx="3025498"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080340" cy="6858000"/>
          </a:xfrm>
          <a:prstGeom prst="rect">
            <a:avLst/>
          </a:prstGeom>
        </p:spPr>
      </p:pic>
    </p:spTree>
    <p:extLst>
      <p:ext uri="{BB962C8B-B14F-4D97-AF65-F5344CB8AC3E}">
        <p14:creationId xmlns:p14="http://schemas.microsoft.com/office/powerpoint/2010/main" val="243437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a:xfrm flipV="1">
            <a:off x="2895600" y="1143000"/>
            <a:ext cx="5562600" cy="5257800"/>
          </a:xfrm>
          <a:prstGeom prst="round2SameRect">
            <a:avLst/>
          </a:prstGeom>
          <a:gradFill>
            <a:gsLst>
              <a:gs pos="25000">
                <a:schemeClr val="bg1">
                  <a:alpha val="70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half" idx="2"/>
          </p:nvPr>
        </p:nvSpPr>
        <p:spPr>
          <a:xfrm>
            <a:off x="2971800" y="1447800"/>
            <a:ext cx="5486400" cy="2666999"/>
          </a:xfrm>
        </p:spPr>
        <p:txBody>
          <a:bodyPr>
            <a:noAutofit/>
          </a:bodyPr>
          <a:lstStyle/>
          <a:p>
            <a:pPr marL="0" indent="0">
              <a:buNone/>
            </a:pPr>
            <a:r>
              <a:rPr lang="en-US" sz="1400" dirty="0" smtClean="0"/>
              <a:t>The </a:t>
            </a:r>
            <a:r>
              <a:rPr lang="en-US" sz="1400" dirty="0"/>
              <a:t>@ sign signifies that you are commenting directly to someone (i.e. </a:t>
            </a:r>
            <a:r>
              <a:rPr lang="en-US" sz="1400" dirty="0" smtClean="0"/>
              <a:t>@jenmalonetn). </a:t>
            </a:r>
            <a:r>
              <a:rPr lang="en-US" sz="1400" dirty="0"/>
              <a:t>Once you put the @ symbol in front of a username, the person you are messaging will receive a notification. This comment will be something that will show up on your personal profile page that other people can see, and it will be a comment that will show on the newsfeed of the person you sent it to and your mutual friends. Think of it like </a:t>
            </a:r>
            <a:r>
              <a:rPr lang="en-US" sz="1400" b="1" dirty="0">
                <a:solidFill>
                  <a:schemeClr val="accent5">
                    <a:lumMod val="75000"/>
                  </a:schemeClr>
                </a:solidFill>
              </a:rPr>
              <a:t>“group text messaging”.</a:t>
            </a:r>
          </a:p>
          <a:p>
            <a:pPr marL="0" indent="0">
              <a:buNone/>
            </a:pPr>
            <a:endParaRPr lang="en-US" sz="1400" i="1" dirty="0" smtClean="0"/>
          </a:p>
          <a:p>
            <a:pPr marL="0" indent="0">
              <a:buNone/>
            </a:pPr>
            <a:r>
              <a:rPr lang="en-US" sz="1400" i="1" dirty="0" smtClean="0"/>
              <a:t>Note</a:t>
            </a:r>
            <a:r>
              <a:rPr lang="en-US" sz="1400" i="1" dirty="0"/>
              <a:t>:</a:t>
            </a:r>
            <a:r>
              <a:rPr lang="en-US" sz="1400" dirty="0"/>
              <a:t> There should be no space between the @ symbol and the username.</a:t>
            </a:r>
            <a:endParaRPr lang="en-US" sz="1400" dirty="0">
              <a:effectLst/>
            </a:endParaRPr>
          </a:p>
        </p:txBody>
      </p:sp>
      <p:sp>
        <p:nvSpPr>
          <p:cNvPr id="31" name="Content Placeholder 30"/>
          <p:cNvSpPr>
            <a:spLocks noGrp="1"/>
          </p:cNvSpPr>
          <p:nvPr>
            <p:ph sz="half" idx="15"/>
          </p:nvPr>
        </p:nvSpPr>
        <p:spPr>
          <a:xfrm>
            <a:off x="2904478" y="4191000"/>
            <a:ext cx="5715000" cy="1524000"/>
          </a:xfrm>
        </p:spPr>
        <p:txBody>
          <a:bodyPr>
            <a:normAutofit fontScale="77500" lnSpcReduction="20000"/>
          </a:bodyPr>
          <a:lstStyle/>
          <a:p>
            <a:pPr marL="0" indent="0">
              <a:buNone/>
            </a:pPr>
            <a:r>
              <a:rPr lang="en-US" dirty="0"/>
              <a:t>This is called a hashtag and represents a group topic. When a tweet is put out on Twitter with a hashtag (i.e. #TED or </a:t>
            </a:r>
            <a:r>
              <a:rPr lang="en-US" dirty="0" smtClean="0"/>
              <a:t>#</a:t>
            </a:r>
            <a:r>
              <a:rPr lang="en-US" dirty="0" err="1" smtClean="0"/>
              <a:t>edchat</a:t>
            </a:r>
            <a:r>
              <a:rPr lang="en-US" dirty="0" smtClean="0"/>
              <a:t>) </a:t>
            </a:r>
            <a:r>
              <a:rPr lang="en-US" dirty="0"/>
              <a:t>in it, then it becomes public for any user to search on Twitter and find out what the Twitter world is saying around the topic of the TED Conference or </a:t>
            </a:r>
            <a:r>
              <a:rPr lang="en-US" dirty="0" err="1" smtClean="0"/>
              <a:t>EdChat</a:t>
            </a:r>
            <a:r>
              <a:rPr lang="en-US" dirty="0" smtClean="0"/>
              <a:t>. </a:t>
            </a:r>
            <a:endParaRPr lang="en-US" dirty="0"/>
          </a:p>
        </p:txBody>
      </p:sp>
      <p:sp>
        <p:nvSpPr>
          <p:cNvPr id="6" name="Title 5"/>
          <p:cNvSpPr>
            <a:spLocks noGrp="1"/>
          </p:cNvSpPr>
          <p:nvPr>
            <p:ph type="title"/>
          </p:nvPr>
        </p:nvSpPr>
        <p:spPr/>
        <p:txBody>
          <a:bodyPr/>
          <a:lstStyle/>
          <a:p>
            <a:r>
              <a:rPr lang="en-US" dirty="0" smtClean="0"/>
              <a:t>How About those #@d Symbols?</a:t>
            </a:r>
            <a:endParaRPr lang="en-US" dirty="0"/>
          </a:p>
        </p:txBody>
      </p:sp>
      <p:pic>
        <p:nvPicPr>
          <p:cNvPr id="2050" name="Picture 2" descr="http://ts1.mm.bing.net/th?id=H.4541284656939708&amp;pid=1.7&amp;w=145&amp;h=14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86396"/>
            <a:ext cx="1381125"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3.mm.bing.net/th?id=H.5045483675190698&amp;pid=1.7&amp;w=169&amp;h=15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1609725" cy="147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fade">
                                      <p:cBhvr>
                                        <p:cTn id="33" dur="1000"/>
                                        <p:tgtEl>
                                          <p:spTgt spid="31">
                                            <p:txEl>
                                              <p:pRg st="0" end="0"/>
                                            </p:txEl>
                                          </p:spTgt>
                                        </p:tgtEl>
                                      </p:cBhvr>
                                    </p:animEffect>
                                    <p:anim calcmode="lin" valueType="num">
                                      <p:cBhvr>
                                        <p:cTn id="34"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a:xfrm flipV="1">
            <a:off x="2895600" y="1143000"/>
            <a:ext cx="5562600" cy="5257800"/>
          </a:xfrm>
          <a:prstGeom prst="round2SameRect">
            <a:avLst/>
          </a:prstGeom>
          <a:gradFill>
            <a:gsLst>
              <a:gs pos="25000">
                <a:schemeClr val="bg1">
                  <a:alpha val="70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half" idx="2"/>
          </p:nvPr>
        </p:nvSpPr>
        <p:spPr>
          <a:xfrm>
            <a:off x="2971800" y="1447800"/>
            <a:ext cx="5486400" cy="2666999"/>
          </a:xfrm>
        </p:spPr>
        <p:txBody>
          <a:bodyPr>
            <a:noAutofit/>
          </a:bodyPr>
          <a:lstStyle/>
          <a:p>
            <a:pPr marL="0" indent="0">
              <a:buNone/>
            </a:pPr>
            <a:r>
              <a:rPr lang="en-US" sz="1800" dirty="0"/>
              <a:t>This is a </a:t>
            </a:r>
            <a:r>
              <a:rPr lang="en-US" sz="2000" b="1" dirty="0"/>
              <a:t>direct message</a:t>
            </a:r>
            <a:r>
              <a:rPr lang="en-US" sz="1800" dirty="0"/>
              <a:t>. It is similar to an email as no one else can see this. It will still be required to meet the character specifications (no more than 140 characters). When you input this you must have a space between the d and the username (i.e. </a:t>
            </a:r>
            <a:r>
              <a:rPr lang="en-US" sz="1800" b="1" dirty="0"/>
              <a:t>d</a:t>
            </a:r>
            <a:r>
              <a:rPr lang="en-US" sz="1800" dirty="0"/>
              <a:t> </a:t>
            </a:r>
            <a:r>
              <a:rPr lang="en-US" sz="1800" dirty="0" smtClean="0"/>
              <a:t>jenmalonetn). </a:t>
            </a:r>
            <a:r>
              <a:rPr lang="en-US" sz="1800" dirty="0"/>
              <a:t>If there is no space (</a:t>
            </a:r>
            <a:r>
              <a:rPr lang="en-US" sz="1800" dirty="0" smtClean="0"/>
              <a:t>djenmalonetn) </a:t>
            </a:r>
            <a:r>
              <a:rPr lang="en-US" sz="1800" dirty="0"/>
              <a:t>it will show up on your newsfeed, and that could get sticky.</a:t>
            </a:r>
            <a:endParaRPr lang="en-US" sz="1800" dirty="0">
              <a:effectLst/>
            </a:endParaRPr>
          </a:p>
        </p:txBody>
      </p:sp>
      <p:sp>
        <p:nvSpPr>
          <p:cNvPr id="31" name="Content Placeholder 30"/>
          <p:cNvSpPr>
            <a:spLocks noGrp="1"/>
          </p:cNvSpPr>
          <p:nvPr>
            <p:ph sz="half" idx="15"/>
          </p:nvPr>
        </p:nvSpPr>
        <p:spPr>
          <a:xfrm>
            <a:off x="2904478" y="4191000"/>
            <a:ext cx="5715000" cy="1981200"/>
          </a:xfrm>
        </p:spPr>
        <p:txBody>
          <a:bodyPr>
            <a:normAutofit fontScale="70000" lnSpcReduction="20000"/>
          </a:bodyPr>
          <a:lstStyle/>
          <a:p>
            <a:pPr marL="0" indent="0">
              <a:buNone/>
            </a:pPr>
            <a:r>
              <a:rPr lang="en-US" dirty="0"/>
              <a:t>This symbol is known as a retweet. It’s basically forwarding a message that you like to all of the people that follow you. This is a great way for messages and links to spread exponentially. A best practice is for you to credit the tweet that you are retweeting. If you click the retweet button on your newsfeed page this will happen automatically. If you use the RT symbol and copy and paste, simply add a (via @username) after the RT.</a:t>
            </a:r>
          </a:p>
        </p:txBody>
      </p:sp>
      <p:sp>
        <p:nvSpPr>
          <p:cNvPr id="6" name="Title 5"/>
          <p:cNvSpPr>
            <a:spLocks noGrp="1"/>
          </p:cNvSpPr>
          <p:nvPr>
            <p:ph type="title"/>
          </p:nvPr>
        </p:nvSpPr>
        <p:spPr/>
        <p:txBody>
          <a:bodyPr/>
          <a:lstStyle/>
          <a:p>
            <a:r>
              <a:rPr lang="en-US" dirty="0" smtClean="0"/>
              <a:t>How About those #@d Symbols?</a:t>
            </a:r>
            <a:endParaRPr lang="en-US" dirty="0"/>
          </a:p>
        </p:txBody>
      </p:sp>
      <p:pic>
        <p:nvPicPr>
          <p:cNvPr id="4098" name="Picture 2" descr="http://ts2.mm.bing.net/th?id=H.4685028598744841&amp;pid=1.7&amp;w=110&amp;h=14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61" y="1447800"/>
            <a:ext cx="1533864" cy="20358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2.mm.bing.net/th?id=H.4513118255777677&amp;pid=1.7&amp;w=205&amp;h=14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1952625"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additive="base">
                                        <p:cTn id="2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5111750" cy="4678363"/>
          </a:xfrm>
        </p:spPr>
        <p:txBody>
          <a:bodyPr>
            <a:normAutofit fontScale="55000" lnSpcReduction="20000"/>
          </a:bodyPr>
          <a:lstStyle/>
          <a:p>
            <a:r>
              <a:rPr lang="en-US" dirty="0"/>
              <a:t>You should consider all Tweets to be </a:t>
            </a:r>
            <a:r>
              <a:rPr lang="en-US" b="1" dirty="0"/>
              <a:t>public. </a:t>
            </a:r>
            <a:r>
              <a:rPr lang="en-US" dirty="0"/>
              <a:t>Even people who do not have Twitter accounts can visit your Twitter profile and see all of your Tweets.</a:t>
            </a:r>
          </a:p>
          <a:p>
            <a:pPr lvl="1"/>
            <a:r>
              <a:rPr lang="en-US" b="1" dirty="0"/>
              <a:t>@Tweets</a:t>
            </a:r>
            <a:r>
              <a:rPr lang="en-US" dirty="0"/>
              <a:t> can be seen by everyone on your Twitter profile page. They are also seen in the streams of anyone who follows both you and the person you are sending the @Tweet to.</a:t>
            </a:r>
          </a:p>
          <a:p>
            <a:pPr lvl="1"/>
            <a:r>
              <a:rPr lang="en-US" b="1" dirty="0"/>
              <a:t>d Tweets</a:t>
            </a:r>
            <a:r>
              <a:rPr lang="en-US" dirty="0"/>
              <a:t>, though private between you and another Twitterer, can be copied and pasted.</a:t>
            </a:r>
          </a:p>
          <a:p>
            <a:pPr lvl="2"/>
            <a:r>
              <a:rPr lang="en-US" i="1" dirty="0"/>
              <a:t>Interesting Side Note: All Tweets, except d Tweets, are </a:t>
            </a:r>
            <a:r>
              <a:rPr lang="en-US" i="1" dirty="0">
                <a:hlinkClick r:id="rId2"/>
              </a:rPr>
              <a:t>archived by the Library of Congress</a:t>
            </a:r>
            <a:br>
              <a:rPr lang="en-US" i="1" dirty="0">
                <a:hlinkClick r:id="rId2"/>
              </a:rPr>
            </a:br>
            <a:r>
              <a:rPr lang="en-US" i="1" dirty="0">
                <a:hlinkClick r:id="rId2"/>
              </a:rPr>
              <a:t/>
            </a:r>
            <a:br>
              <a:rPr lang="en-US" i="1" dirty="0">
                <a:hlinkClick r:id="rId2"/>
              </a:rPr>
            </a:br>
            <a:endParaRPr lang="en-US" dirty="0"/>
          </a:p>
          <a:p>
            <a:r>
              <a:rPr lang="en-US" dirty="0"/>
              <a:t>NEVER Tweet personal or identifying information about your students.</a:t>
            </a:r>
            <a:br>
              <a:rPr lang="en-US" dirty="0"/>
            </a:br>
            <a:endParaRPr lang="en-US" dirty="0"/>
          </a:p>
          <a:p>
            <a:r>
              <a:rPr lang="en-US" dirty="0"/>
              <a:t>Be familiar with your </a:t>
            </a:r>
            <a:r>
              <a:rPr lang="en-US" b="1" dirty="0"/>
              <a:t>district’s/employer’s social media policies</a:t>
            </a:r>
            <a:r>
              <a:rPr lang="en-US" dirty="0"/>
              <a:t>. Educators can be held accountable even for “private” social media </a:t>
            </a:r>
            <a:r>
              <a:rPr lang="en-US" dirty="0" smtClean="0"/>
              <a:t>use.</a:t>
            </a:r>
            <a:endParaRPr lang="en-US" dirty="0"/>
          </a:p>
          <a:p>
            <a:pPr marL="457200" lvl="1" indent="0">
              <a:buNone/>
            </a:pPr>
            <a:endParaRPr lang="en-US" dirty="0"/>
          </a:p>
          <a:p>
            <a:r>
              <a:rPr lang="en-US" dirty="0"/>
              <a:t>Be cautious about Tweeting personal info as well. </a:t>
            </a:r>
          </a:p>
          <a:p>
            <a:endParaRPr lang="en-US" dirty="0"/>
          </a:p>
        </p:txBody>
      </p:sp>
      <p:sp>
        <p:nvSpPr>
          <p:cNvPr id="4" name="Title 3"/>
          <p:cNvSpPr>
            <a:spLocks noGrp="1"/>
          </p:cNvSpPr>
          <p:nvPr>
            <p:ph type="title"/>
          </p:nvPr>
        </p:nvSpPr>
        <p:spPr/>
        <p:txBody>
          <a:bodyPr/>
          <a:lstStyle/>
          <a:p>
            <a:r>
              <a:rPr lang="en-US" dirty="0" smtClean="0"/>
              <a:t>Caveats Before You Tweet</a:t>
            </a:r>
            <a:endParaRPr lang="en-US" dirty="0"/>
          </a:p>
        </p:txBody>
      </p:sp>
      <p:pic>
        <p:nvPicPr>
          <p:cNvPr id="5122" name="Picture 2" descr="http://ts2.mm.bing.net/th?id=H.4806391471866605&amp;pid=1.7&amp;w=199&amp;h=149&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21849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28600" y="76200"/>
            <a:ext cx="8229600" cy="639763"/>
          </a:xfrm>
          <a:prstGeom prst="rect">
            <a:avLst/>
          </a:prstGeom>
        </p:spPr>
        <p:txBody>
          <a:bodyPr/>
          <a:lst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a:lstStyle>
          <a:p>
            <a:r>
              <a:rPr lang="en-US" dirty="0" smtClean="0"/>
              <a:t>Recap:  Twitter </a:t>
            </a:r>
            <a:r>
              <a:rPr lang="en-US" dirty="0" smtClean="0"/>
              <a:t>for PD</a:t>
            </a:r>
            <a:endParaRPr lang="en-US"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5838543" cy="4335795"/>
          </a:xfrm>
          <a:prstGeom prst="rect">
            <a:avLst/>
          </a:prstGeom>
        </p:spPr>
      </p:pic>
    </p:spTree>
    <p:extLst>
      <p:ext uri="{BB962C8B-B14F-4D97-AF65-F5344CB8AC3E}">
        <p14:creationId xmlns:p14="http://schemas.microsoft.com/office/powerpoint/2010/main" val="246882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solidFill>
                  <a:schemeClr val="tx1"/>
                </a:solidFill>
                <a:hlinkClick r:id="rId2"/>
              </a:rPr>
              <a:t>Participate in Twitter Chats</a:t>
            </a:r>
            <a:endParaRPr lang="en-US" dirty="0" smtClean="0">
              <a:solidFill>
                <a:schemeClr val="tx1"/>
              </a:solidFill>
            </a:endParaRPr>
          </a:p>
          <a:p>
            <a:r>
              <a:rPr lang="en-US" dirty="0" smtClean="0">
                <a:solidFill>
                  <a:schemeClr val="tx1"/>
                </a:solidFill>
                <a:hlinkClick r:id="rId3"/>
              </a:rPr>
              <a:t>Use Twitter Tools</a:t>
            </a:r>
            <a:endParaRPr lang="en-US" dirty="0" smtClean="0">
              <a:solidFill>
                <a:schemeClr val="tx1"/>
              </a:solidFill>
            </a:endParaRPr>
          </a:p>
          <a:p>
            <a:r>
              <a:rPr lang="en-US" dirty="0" smtClean="0">
                <a:solidFill>
                  <a:schemeClr val="tx1"/>
                </a:solidFill>
              </a:rPr>
              <a:t>Use </a:t>
            </a:r>
            <a:r>
              <a:rPr lang="en-US" dirty="0" err="1" smtClean="0">
                <a:solidFill>
                  <a:schemeClr val="tx1"/>
                </a:solidFill>
              </a:rPr>
              <a:t>Hashtags</a:t>
            </a:r>
            <a:endParaRPr lang="en-US" dirty="0" smtClean="0">
              <a:solidFill>
                <a:schemeClr val="tx1"/>
              </a:solidFill>
            </a:endParaRPr>
          </a:p>
          <a:p>
            <a:r>
              <a:rPr lang="en-US" dirty="0" smtClean="0">
                <a:solidFill>
                  <a:schemeClr val="tx1"/>
                </a:solidFill>
              </a:rPr>
              <a:t>Scan Lists</a:t>
            </a:r>
          </a:p>
          <a:p>
            <a:r>
              <a:rPr lang="en-US" b="1" dirty="0" smtClean="0">
                <a:solidFill>
                  <a:srgbClr val="000000"/>
                </a:solidFill>
                <a:latin typeface="Verdana"/>
              </a:rPr>
              <a:t>Advanced </a:t>
            </a:r>
            <a:r>
              <a:rPr lang="en-US" b="1" dirty="0">
                <a:solidFill>
                  <a:srgbClr val="000000"/>
                </a:solidFill>
                <a:latin typeface="Verdana"/>
              </a:rPr>
              <a:t>Twitter </a:t>
            </a:r>
          </a:p>
          <a:p>
            <a:r>
              <a:rPr lang="en-US" dirty="0" smtClean="0">
                <a:solidFill>
                  <a:srgbClr val="000000"/>
                </a:solidFill>
                <a:latin typeface="Verdana"/>
                <a:hlinkClick r:id="rId4"/>
              </a:rPr>
              <a:t>In </a:t>
            </a:r>
            <a:r>
              <a:rPr lang="en-US" dirty="0">
                <a:solidFill>
                  <a:srgbClr val="000000"/>
                </a:solidFill>
                <a:latin typeface="Verdana"/>
                <a:hlinkClick r:id="rId4"/>
              </a:rPr>
              <a:t>The </a:t>
            </a:r>
            <a:r>
              <a:rPr lang="en-US" dirty="0" err="1">
                <a:solidFill>
                  <a:srgbClr val="000000"/>
                </a:solidFill>
                <a:latin typeface="Verdana"/>
                <a:hlinkClick r:id="rId4"/>
              </a:rPr>
              <a:t>Pinterest</a:t>
            </a:r>
            <a:r>
              <a:rPr lang="en-US" dirty="0">
                <a:solidFill>
                  <a:srgbClr val="000000"/>
                </a:solidFill>
                <a:latin typeface="Verdana"/>
                <a:hlinkClick r:id="rId4"/>
              </a:rPr>
              <a:t> Of Education </a:t>
            </a:r>
            <a:r>
              <a:rPr lang="en-US" dirty="0">
                <a:solidFill>
                  <a:srgbClr val="000000"/>
                </a:solidFill>
                <a:latin typeface="Verdana"/>
              </a:rPr>
              <a:t/>
            </a:r>
            <a:br>
              <a:rPr lang="en-US" dirty="0">
                <a:solidFill>
                  <a:srgbClr val="000000"/>
                </a:solidFill>
                <a:latin typeface="Verdana"/>
              </a:rPr>
            </a:br>
            <a:r>
              <a:rPr lang="en-US" dirty="0">
                <a:solidFill>
                  <a:srgbClr val="000000"/>
                </a:solidFill>
                <a:latin typeface="Verdana"/>
                <a:hlinkClick r:id="rId5"/>
              </a:rPr>
              <a:t>17 Ways To Visualize The Twitter Universe</a:t>
            </a:r>
            <a:r>
              <a:rPr lang="en-US" dirty="0">
                <a:solidFill>
                  <a:srgbClr val="000000"/>
                </a:solidFill>
                <a:latin typeface="Verdana"/>
              </a:rPr>
              <a:t/>
            </a:r>
            <a:br>
              <a:rPr lang="en-US" dirty="0">
                <a:solidFill>
                  <a:srgbClr val="000000"/>
                </a:solidFill>
                <a:latin typeface="Verdana"/>
              </a:rPr>
            </a:br>
            <a:r>
              <a:rPr lang="en-US" dirty="0">
                <a:solidFill>
                  <a:srgbClr val="000000"/>
                </a:solidFill>
                <a:latin typeface="Verdana"/>
                <a:hlinkClick r:id="rId6"/>
              </a:rPr>
              <a:t>15 Handy Twitter Tips And Tricks</a:t>
            </a:r>
            <a:r>
              <a:rPr lang="en-US" dirty="0">
                <a:solidFill>
                  <a:srgbClr val="000000"/>
                </a:solidFill>
                <a:latin typeface="Verdana"/>
              </a:rPr>
              <a:t/>
            </a:r>
            <a:br>
              <a:rPr lang="en-US" dirty="0">
                <a:solidFill>
                  <a:srgbClr val="000000"/>
                </a:solidFill>
                <a:latin typeface="Verdana"/>
              </a:rPr>
            </a:br>
            <a:r>
              <a:rPr lang="en-US" dirty="0">
                <a:solidFill>
                  <a:srgbClr val="000000"/>
                </a:solidFill>
                <a:latin typeface="Verdana"/>
                <a:hlinkClick r:id="rId7"/>
              </a:rPr>
              <a:t>8 Useful </a:t>
            </a:r>
            <a:r>
              <a:rPr lang="en-US" dirty="0" err="1">
                <a:solidFill>
                  <a:srgbClr val="000000"/>
                </a:solidFill>
                <a:latin typeface="Verdana"/>
                <a:hlinkClick r:id="rId7"/>
              </a:rPr>
              <a:t>And/Or</a:t>
            </a:r>
            <a:r>
              <a:rPr lang="en-US" dirty="0">
                <a:solidFill>
                  <a:srgbClr val="000000"/>
                </a:solidFill>
                <a:latin typeface="Verdana"/>
                <a:hlinkClick r:id="rId7"/>
              </a:rPr>
              <a:t> Fun Twitter Tools</a:t>
            </a:r>
            <a:r>
              <a:rPr lang="en-US" dirty="0">
                <a:solidFill>
                  <a:srgbClr val="000000"/>
                </a:solidFill>
                <a:latin typeface="Verdana"/>
              </a:rPr>
              <a:t/>
            </a:r>
            <a:br>
              <a:rPr lang="en-US" dirty="0">
                <a:solidFill>
                  <a:srgbClr val="000000"/>
                </a:solidFill>
                <a:latin typeface="Verdana"/>
              </a:rPr>
            </a:br>
            <a:r>
              <a:rPr lang="en-US" dirty="0">
                <a:solidFill>
                  <a:srgbClr val="000000"/>
                </a:solidFill>
                <a:latin typeface="Verdana"/>
                <a:hlinkClick r:id="rId8"/>
              </a:rPr>
              <a:t>The 20 Best </a:t>
            </a:r>
            <a:r>
              <a:rPr lang="en-US" dirty="0" err="1">
                <a:solidFill>
                  <a:srgbClr val="000000"/>
                </a:solidFill>
                <a:latin typeface="Verdana"/>
                <a:hlinkClick r:id="rId8"/>
              </a:rPr>
              <a:t>Pinterest</a:t>
            </a:r>
            <a:r>
              <a:rPr lang="en-US" dirty="0">
                <a:solidFill>
                  <a:srgbClr val="000000"/>
                </a:solidFill>
                <a:latin typeface="Verdana"/>
                <a:hlinkClick r:id="rId8"/>
              </a:rPr>
              <a:t> Boards About Educational Technology</a:t>
            </a:r>
            <a:r>
              <a:rPr lang="en-US" dirty="0">
                <a:solidFill>
                  <a:srgbClr val="000000"/>
                </a:solidFill>
                <a:latin typeface="Verdana"/>
              </a:rPr>
              <a:t/>
            </a:r>
            <a:br>
              <a:rPr lang="en-US" dirty="0">
                <a:solidFill>
                  <a:srgbClr val="000000"/>
                </a:solidFill>
                <a:latin typeface="Verdana"/>
              </a:rPr>
            </a:br>
            <a:r>
              <a:rPr lang="en-US" dirty="0" err="1">
                <a:solidFill>
                  <a:srgbClr val="000000"/>
                </a:solidFill>
                <a:latin typeface="Verdana"/>
                <a:hlinkClick r:id="rId9"/>
              </a:rPr>
              <a:t>Twitterize</a:t>
            </a:r>
            <a:r>
              <a:rPr lang="en-US" dirty="0">
                <a:solidFill>
                  <a:srgbClr val="000000"/>
                </a:solidFill>
                <a:latin typeface="Verdana"/>
                <a:hlinkClick r:id="rId9"/>
              </a:rPr>
              <a:t> Yourself Into An </a:t>
            </a:r>
            <a:r>
              <a:rPr lang="en-US" dirty="0" err="1">
                <a:solidFill>
                  <a:srgbClr val="000000"/>
                </a:solidFill>
                <a:latin typeface="Verdana"/>
                <a:hlinkClick r:id="rId9"/>
              </a:rPr>
              <a:t>Infographic</a:t>
            </a:r>
            <a:r>
              <a:rPr lang="en-US" dirty="0">
                <a:solidFill>
                  <a:srgbClr val="000000"/>
                </a:solidFill>
                <a:latin typeface="Verdana"/>
              </a:rPr>
              <a:t> </a:t>
            </a:r>
            <a:br>
              <a:rPr lang="en-US" dirty="0">
                <a:solidFill>
                  <a:srgbClr val="000000"/>
                </a:solidFill>
                <a:latin typeface="Verdana"/>
              </a:rPr>
            </a:br>
            <a:r>
              <a:rPr lang="en-US" dirty="0">
                <a:solidFill>
                  <a:srgbClr val="000000"/>
                </a:solidFill>
                <a:latin typeface="Verdana"/>
                <a:hlinkClick r:id="rId10"/>
              </a:rPr>
              <a:t>Tweet Topic Explorer</a:t>
            </a:r>
            <a:endParaRPr lang="en-US" dirty="0">
              <a:solidFill>
                <a:schemeClr val="tx1"/>
              </a:solidFill>
            </a:endParaRPr>
          </a:p>
        </p:txBody>
      </p:sp>
      <p:sp>
        <p:nvSpPr>
          <p:cNvPr id="4" name="Title 3"/>
          <p:cNvSpPr>
            <a:spLocks noGrp="1"/>
          </p:cNvSpPr>
          <p:nvPr>
            <p:ph type="title"/>
          </p:nvPr>
        </p:nvSpPr>
        <p:spPr/>
        <p:txBody>
          <a:bodyPr/>
          <a:lstStyle/>
          <a:p>
            <a:r>
              <a:rPr lang="en-US" dirty="0" smtClean="0"/>
              <a:t>How do I grow my PLC?</a:t>
            </a:r>
            <a:endParaRPr lang="en-US" dirty="0"/>
          </a:p>
        </p:txBody>
      </p:sp>
    </p:spTree>
    <p:extLst>
      <p:ext uri="{BB962C8B-B14F-4D97-AF65-F5344CB8AC3E}">
        <p14:creationId xmlns:p14="http://schemas.microsoft.com/office/powerpoint/2010/main" val="2503380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hlinkClick r:id="rId2"/>
              </a:rPr>
              <a:t>Take it one step at a time – try the challenge</a:t>
            </a:r>
            <a:endParaRPr lang="en-US" dirty="0" smtClean="0"/>
          </a:p>
          <a:p>
            <a:endParaRPr lang="en-US" dirty="0" smtClean="0"/>
          </a:p>
          <a:p>
            <a:r>
              <a:rPr lang="en-US" b="1" dirty="0"/>
              <a:t>Day 1</a:t>
            </a:r>
            <a:r>
              <a:rPr lang="en-US" dirty="0"/>
              <a:t> – Create your account and follow some people with similar interests</a:t>
            </a:r>
          </a:p>
          <a:p>
            <a:r>
              <a:rPr lang="en-US" dirty="0"/>
              <a:t>“Egghead”</a:t>
            </a:r>
          </a:p>
          <a:p>
            <a:r>
              <a:rPr lang="en-US" b="1" dirty="0"/>
              <a:t>Day 2</a:t>
            </a:r>
            <a:r>
              <a:rPr lang="en-US" dirty="0"/>
              <a:t> – Figure out how to change your egghead picture into a nice catchy profile picture (note: you should try to have your twitter pic look like you somewhat, you never know who you’ll run into face to face)</a:t>
            </a:r>
          </a:p>
          <a:p>
            <a:r>
              <a:rPr lang="en-US" b="1" dirty="0"/>
              <a:t>Day 3</a:t>
            </a:r>
            <a:r>
              <a:rPr lang="en-US" dirty="0"/>
              <a:t> – Lurk and figure out how to favorite something.</a:t>
            </a:r>
          </a:p>
          <a:p>
            <a:r>
              <a:rPr lang="en-US" b="1" dirty="0"/>
              <a:t>Day 4</a:t>
            </a:r>
            <a:r>
              <a:rPr lang="en-US" dirty="0"/>
              <a:t> – </a:t>
            </a:r>
            <a:r>
              <a:rPr lang="en-US" dirty="0" err="1"/>
              <a:t>Retweet</a:t>
            </a:r>
            <a:r>
              <a:rPr lang="en-US" dirty="0"/>
              <a:t> someone else’s tweet.</a:t>
            </a:r>
          </a:p>
          <a:p>
            <a:r>
              <a:rPr lang="en-US" b="1" dirty="0"/>
              <a:t>Day 5</a:t>
            </a:r>
            <a:r>
              <a:rPr lang="en-US" dirty="0"/>
              <a:t> – Find a good app to use twitter on your mobile phone or device of choice. (See: </a:t>
            </a:r>
            <a:r>
              <a:rPr lang="en-US" dirty="0" err="1"/>
              <a:t>Tweetdeck</a:t>
            </a:r>
            <a:r>
              <a:rPr lang="en-US" dirty="0"/>
              <a:t>, </a:t>
            </a:r>
            <a:r>
              <a:rPr lang="en-US" dirty="0" err="1"/>
              <a:t>Hootsuite</a:t>
            </a:r>
            <a:r>
              <a:rPr lang="en-US" dirty="0"/>
              <a:t>, the actual Twitter app)</a:t>
            </a:r>
          </a:p>
          <a:p>
            <a:endParaRPr lang="en-US" dirty="0"/>
          </a:p>
        </p:txBody>
      </p:sp>
      <p:sp>
        <p:nvSpPr>
          <p:cNvPr id="5" name="Title 4"/>
          <p:cNvSpPr>
            <a:spLocks noGrp="1"/>
          </p:cNvSpPr>
          <p:nvPr>
            <p:ph type="title"/>
          </p:nvPr>
        </p:nvSpPr>
        <p:spPr/>
        <p:txBody>
          <a:bodyPr/>
          <a:lstStyle/>
          <a:p>
            <a:r>
              <a:rPr lang="en-US" sz="3200" dirty="0" smtClean="0"/>
              <a:t>Take the 21 Day Twitter Beginner’s Challenge</a:t>
            </a:r>
            <a:endParaRPr lang="en-US" sz="3200" dirty="0"/>
          </a:p>
        </p:txBody>
      </p:sp>
    </p:spTree>
    <p:extLst>
      <p:ext uri="{BB962C8B-B14F-4D97-AF65-F5344CB8AC3E}">
        <p14:creationId xmlns:p14="http://schemas.microsoft.com/office/powerpoint/2010/main" val="3505139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a cheerleader for your school AND provide your stakeholders up-to- the minute information.</a:t>
            </a:r>
          </a:p>
          <a:p>
            <a:endParaRPr lang="en-US" dirty="0"/>
          </a:p>
          <a:p>
            <a:r>
              <a:rPr lang="en-US" dirty="0" smtClean="0"/>
              <a:t>Examples:</a:t>
            </a:r>
          </a:p>
          <a:p>
            <a:r>
              <a:rPr lang="en-US" dirty="0" smtClean="0"/>
              <a:t>@</a:t>
            </a:r>
            <a:r>
              <a:rPr lang="en-US" dirty="0" err="1" smtClean="0"/>
              <a:t>loudoncountysch</a:t>
            </a:r>
            <a:endParaRPr lang="en-US" dirty="0" smtClean="0"/>
          </a:p>
          <a:p>
            <a:r>
              <a:rPr lang="en-US" dirty="0" smtClean="0"/>
              <a:t>@</a:t>
            </a:r>
            <a:r>
              <a:rPr lang="en-US" dirty="0" err="1" smtClean="0"/>
              <a:t>JasonWVance</a:t>
            </a:r>
            <a:endParaRPr lang="en-US" dirty="0" smtClean="0"/>
          </a:p>
          <a:p>
            <a:r>
              <a:rPr lang="en-US" dirty="0" smtClean="0"/>
              <a:t>@</a:t>
            </a:r>
            <a:r>
              <a:rPr lang="en-US" dirty="0" err="1" smtClean="0"/>
              <a:t>FLMSBraves</a:t>
            </a:r>
            <a:endParaRPr lang="en-US" dirty="0" smtClean="0"/>
          </a:p>
          <a:p>
            <a:r>
              <a:rPr lang="en-US" dirty="0" smtClean="0"/>
              <a:t>@</a:t>
            </a:r>
            <a:r>
              <a:rPr lang="en-US" dirty="0" err="1" smtClean="0"/>
              <a:t>TNeduCommish</a:t>
            </a:r>
            <a:endParaRPr lang="en-US" dirty="0" smtClean="0"/>
          </a:p>
        </p:txBody>
      </p:sp>
      <p:sp>
        <p:nvSpPr>
          <p:cNvPr id="4" name="Title 3"/>
          <p:cNvSpPr>
            <a:spLocks noGrp="1"/>
          </p:cNvSpPr>
          <p:nvPr>
            <p:ph type="title"/>
          </p:nvPr>
        </p:nvSpPr>
        <p:spPr/>
        <p:txBody>
          <a:bodyPr/>
          <a:lstStyle/>
          <a:p>
            <a:r>
              <a:rPr lang="en-US" dirty="0" smtClean="0"/>
              <a:t>Use Twitter to Promote Your School</a:t>
            </a:r>
            <a:endParaRPr lang="en-US" dirty="0"/>
          </a:p>
        </p:txBody>
      </p:sp>
    </p:spTree>
    <p:extLst>
      <p:ext uri="{BB962C8B-B14F-4D97-AF65-F5344CB8AC3E}">
        <p14:creationId xmlns:p14="http://schemas.microsoft.com/office/powerpoint/2010/main" val="4098681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1999"/>
            <a:ext cx="3962400" cy="338139"/>
          </a:xfrm>
        </p:spPr>
        <p:txBody>
          <a:bodyPr/>
          <a:lstStyle/>
          <a:p>
            <a:r>
              <a:rPr lang="en-US" dirty="0" smtClean="0"/>
              <a:t>Resources</a:t>
            </a:r>
            <a:endParaRPr lang="en-US" dirty="0"/>
          </a:p>
        </p:txBody>
      </p:sp>
      <p:pic>
        <p:nvPicPr>
          <p:cNvPr id="5" name="Picture Placeholder 4" descr="recycle_wd.png"/>
          <p:cNvPicPr>
            <a:picLocks noGrp="1" noChangeAspect="1"/>
          </p:cNvPicPr>
          <p:nvPr>
            <p:ph type="pic" idx="1"/>
          </p:nvPr>
        </p:nvPicPr>
        <p:blipFill>
          <a:blip r:embed="rId2" cstate="print"/>
          <a:stretch>
            <a:fillRect/>
          </a:stretch>
        </p:blipFill>
        <p:spPr>
          <a:xfrm>
            <a:off x="697932" y="609600"/>
            <a:ext cx="4852537" cy="3657600"/>
          </a:xfrm>
        </p:spPr>
      </p:pic>
      <p:sp>
        <p:nvSpPr>
          <p:cNvPr id="4" name="Text Placeholder 3"/>
          <p:cNvSpPr>
            <a:spLocks noGrp="1"/>
          </p:cNvSpPr>
          <p:nvPr>
            <p:ph type="body" sz="half" idx="2"/>
          </p:nvPr>
        </p:nvSpPr>
        <p:spPr>
          <a:xfrm>
            <a:off x="1066800" y="4876800"/>
            <a:ext cx="6019800" cy="1143000"/>
          </a:xfrm>
        </p:spPr>
        <p:txBody>
          <a:bodyPr>
            <a:normAutofit fontScale="77500" lnSpcReduction="20000"/>
          </a:bodyPr>
          <a:lstStyle/>
          <a:p>
            <a:r>
              <a:rPr lang="en-US" sz="1600" b="1" dirty="0" smtClean="0">
                <a:hlinkClick r:id="rId3"/>
              </a:rPr>
              <a:t>Teachers Tech Lounge – Twitter for Professional Development Page</a:t>
            </a:r>
            <a:endParaRPr lang="en-US" sz="1600" b="1" dirty="0" smtClean="0"/>
          </a:p>
          <a:p>
            <a:endParaRPr lang="en-US" sz="1600" b="1" dirty="0"/>
          </a:p>
          <a:p>
            <a:r>
              <a:rPr lang="en-US" sz="1600" b="1" dirty="0" smtClean="0">
                <a:hlinkClick r:id="rId4"/>
              </a:rPr>
              <a:t>Sandy Kendall </a:t>
            </a:r>
            <a:r>
              <a:rPr lang="en-US" sz="1600" b="1" dirty="0" err="1" smtClean="0">
                <a:hlinkClick r:id="rId4"/>
              </a:rPr>
              <a:t>Livebinder</a:t>
            </a:r>
            <a:r>
              <a:rPr lang="en-US" sz="1600" b="1" dirty="0" smtClean="0">
                <a:hlinkClick r:id="rId4"/>
              </a:rPr>
              <a:t> – Twitter for Professional </a:t>
            </a:r>
            <a:r>
              <a:rPr lang="en-US" sz="1600" b="1" dirty="0" smtClean="0">
                <a:hlinkClick r:id="rId4"/>
              </a:rPr>
              <a:t>Development</a:t>
            </a:r>
            <a:endParaRPr lang="en-US" sz="1600" b="1" dirty="0" smtClean="0"/>
          </a:p>
          <a:p>
            <a:endParaRPr lang="en-US" sz="1600" b="1" dirty="0"/>
          </a:p>
          <a:p>
            <a:r>
              <a:rPr lang="en-US" sz="1800" b="1" dirty="0" err="1" smtClean="0">
                <a:hlinkClick r:id="rId5"/>
              </a:rPr>
              <a:t>Cyberwise</a:t>
            </a:r>
            <a:r>
              <a:rPr lang="en-US" sz="1800" b="1" dirty="0" smtClean="0">
                <a:hlinkClick r:id="rId5"/>
              </a:rPr>
              <a:t> Twitter Guide</a:t>
            </a:r>
            <a:endParaRPr lang="en-US" sz="1800" b="1" dirty="0" smtClean="0"/>
          </a:p>
          <a:p>
            <a:endParaRPr lang="en-US" sz="1600" b="1" dirty="0">
              <a:solidFill>
                <a:schemeClr val="accent5">
                  <a:lumMod val="75000"/>
                </a:schemeClr>
              </a:solidFill>
            </a:endParaRPr>
          </a:p>
        </p:txBody>
      </p:sp>
      <p:sp>
        <p:nvSpPr>
          <p:cNvPr id="3" name="Rectangle 2"/>
          <p:cNvSpPr/>
          <p:nvPr/>
        </p:nvSpPr>
        <p:spPr>
          <a:xfrm>
            <a:off x="5638800" y="1231037"/>
            <a:ext cx="3352800" cy="1754326"/>
          </a:xfrm>
          <a:prstGeom prst="rect">
            <a:avLst/>
          </a:prstGeom>
          <a:noFill/>
          <a:scene3d>
            <a:camera prst="orthographicFront">
              <a:rot lat="3000000" lon="1199999" rev="0"/>
            </a:camera>
            <a:lightRig rig="threePt" dir="t"/>
          </a:scene3d>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609600"/>
            <a:ext cx="3124200" cy="338139"/>
          </a:xfrm>
        </p:spPr>
        <p:txBody>
          <a:bodyPr/>
          <a:lstStyle/>
          <a:p>
            <a:r>
              <a:rPr lang="en-US" dirty="0" smtClean="0"/>
              <a:t>Contact Information</a:t>
            </a:r>
            <a:endParaRPr lang="en-US" dirty="0"/>
          </a:p>
        </p:txBody>
      </p:sp>
      <p:pic>
        <p:nvPicPr>
          <p:cNvPr id="5" name="Picture Placeholder 4" descr="recycle_wd.png"/>
          <p:cNvPicPr>
            <a:picLocks noGrp="1" noChangeAspect="1"/>
          </p:cNvPicPr>
          <p:nvPr>
            <p:ph type="pic" idx="1"/>
          </p:nvPr>
        </p:nvPicPr>
        <p:blipFill>
          <a:blip r:embed="rId2" cstate="print"/>
          <a:stretch>
            <a:fillRect/>
          </a:stretch>
        </p:blipFill>
        <p:spPr>
          <a:xfrm>
            <a:off x="697932" y="609600"/>
            <a:ext cx="4852537" cy="3657600"/>
          </a:xfrm>
        </p:spPr>
      </p:pic>
      <p:sp>
        <p:nvSpPr>
          <p:cNvPr id="4" name="Text Placeholder 3"/>
          <p:cNvSpPr>
            <a:spLocks noGrp="1"/>
          </p:cNvSpPr>
          <p:nvPr>
            <p:ph type="body" sz="half" idx="2"/>
          </p:nvPr>
        </p:nvSpPr>
        <p:spPr>
          <a:xfrm>
            <a:off x="5715000" y="1447800"/>
            <a:ext cx="3276600" cy="2514600"/>
          </a:xfrm>
        </p:spPr>
        <p:txBody>
          <a:bodyPr>
            <a:normAutofit/>
          </a:bodyPr>
          <a:lstStyle/>
          <a:p>
            <a:r>
              <a:rPr lang="en-US" sz="1600" b="1" dirty="0" smtClean="0">
                <a:solidFill>
                  <a:schemeClr val="accent5">
                    <a:lumMod val="75000"/>
                  </a:schemeClr>
                </a:solidFill>
              </a:rPr>
              <a:t>Jennifer Malone</a:t>
            </a:r>
          </a:p>
          <a:p>
            <a:r>
              <a:rPr lang="en-US" sz="1600" b="1" dirty="0" smtClean="0">
                <a:solidFill>
                  <a:schemeClr val="accent5">
                    <a:lumMod val="75000"/>
                  </a:schemeClr>
                </a:solidFill>
              </a:rPr>
              <a:t>Loudon County Schools</a:t>
            </a:r>
          </a:p>
          <a:p>
            <a:r>
              <a:rPr lang="en-US" sz="1600" b="1" dirty="0" smtClean="0">
                <a:solidFill>
                  <a:schemeClr val="accent5">
                    <a:lumMod val="75000"/>
                  </a:schemeClr>
                </a:solidFill>
              </a:rPr>
              <a:t>Technology/Middle School Supervisor</a:t>
            </a:r>
          </a:p>
          <a:p>
            <a:r>
              <a:rPr lang="en-US" sz="1600" b="1" dirty="0" smtClean="0">
                <a:solidFill>
                  <a:schemeClr val="accent5">
                    <a:lumMod val="75000"/>
                  </a:schemeClr>
                </a:solidFill>
              </a:rPr>
              <a:t>Twitter:  @jenmalonetn</a:t>
            </a:r>
          </a:p>
          <a:p>
            <a:r>
              <a:rPr lang="en-US" sz="1600" b="1" dirty="0" smtClean="0">
                <a:solidFill>
                  <a:schemeClr val="accent5">
                    <a:lumMod val="75000"/>
                  </a:schemeClr>
                </a:solidFill>
                <a:hlinkClick r:id="rId3"/>
              </a:rPr>
              <a:t>www.loudoncounty.org</a:t>
            </a:r>
            <a:endParaRPr lang="en-US" sz="1600" b="1" dirty="0" smtClean="0">
              <a:solidFill>
                <a:schemeClr val="accent5">
                  <a:lumMod val="75000"/>
                </a:schemeClr>
              </a:solidFill>
            </a:endParaRPr>
          </a:p>
          <a:p>
            <a:r>
              <a:rPr lang="en-US" sz="1600" b="1" dirty="0" smtClean="0">
                <a:solidFill>
                  <a:schemeClr val="accent5">
                    <a:lumMod val="75000"/>
                  </a:schemeClr>
                </a:solidFill>
                <a:hlinkClick r:id="rId4"/>
              </a:rPr>
              <a:t>jm@loudoncounty.org</a:t>
            </a:r>
            <a:endParaRPr lang="en-US" sz="1600" b="1" dirty="0" smtClean="0">
              <a:solidFill>
                <a:schemeClr val="accent5">
                  <a:lumMod val="75000"/>
                </a:schemeClr>
              </a:solidFill>
            </a:endParaRPr>
          </a:p>
          <a:p>
            <a:r>
              <a:rPr lang="en-US" sz="1600" b="1" dirty="0" smtClean="0">
                <a:solidFill>
                  <a:schemeClr val="accent5">
                    <a:lumMod val="75000"/>
                  </a:schemeClr>
                </a:solidFill>
              </a:rPr>
              <a:t>(865) 986-4970 X4601</a:t>
            </a:r>
          </a:p>
          <a:p>
            <a:endParaRPr lang="en-US" sz="1600" b="1" dirty="0" smtClean="0">
              <a:solidFill>
                <a:schemeClr val="accent5">
                  <a:lumMod val="75000"/>
                </a:schemeClr>
              </a:solidFill>
            </a:endParaRPr>
          </a:p>
          <a:p>
            <a:endParaRPr lang="en-US" sz="1600" b="1" dirty="0">
              <a:solidFill>
                <a:schemeClr val="accent5">
                  <a:lumMod val="75000"/>
                </a:schemeClr>
              </a:solidFill>
            </a:endParaRPr>
          </a:p>
        </p:txBody>
      </p:sp>
    </p:spTree>
    <p:extLst>
      <p:ext uri="{BB962C8B-B14F-4D97-AF65-F5344CB8AC3E}">
        <p14:creationId xmlns:p14="http://schemas.microsoft.com/office/powerpoint/2010/main" val="320678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 y="0"/>
            <a:ext cx="9150485" cy="6858000"/>
          </a:xfrm>
          <a:prstGeom prst="rect">
            <a:avLst/>
          </a:prstGeom>
        </p:spPr>
      </p:pic>
      <p:sp>
        <p:nvSpPr>
          <p:cNvPr id="4" name="TextBox 3"/>
          <p:cNvSpPr txBox="1"/>
          <p:nvPr/>
        </p:nvSpPr>
        <p:spPr>
          <a:xfrm>
            <a:off x="685800" y="304800"/>
            <a:ext cx="4876800" cy="533400"/>
          </a:xfrm>
          <a:prstGeom prst="rect">
            <a:avLst/>
          </a:prstGeom>
        </p:spPr>
        <p:txBody>
          <a:bodyPr vert="horz" wrap="square" lIns="91440" tIns="45720" rIns="91440" bIns="45720" rtlCol="0" anchor="ctr">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chemeClr val="tx1"/>
                </a:solidFill>
                <a:effectLst/>
                <a:uLnTx/>
                <a:uFillTx/>
                <a:latin typeface="Perpetua" pitchFamily="18" charset="0"/>
                <a:ea typeface="+mj-ea"/>
                <a:cs typeface="+mj-cs"/>
              </a:rPr>
              <a:t>“You have to attend classes.  You can’t just follow me on Twitter.”</a:t>
            </a:r>
          </a:p>
        </p:txBody>
      </p:sp>
    </p:spTree>
    <p:extLst>
      <p:ext uri="{BB962C8B-B14F-4D97-AF65-F5344CB8AC3E}">
        <p14:creationId xmlns:p14="http://schemas.microsoft.com/office/powerpoint/2010/main" val="215853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7"/>
            <a:ext cx="9144000" cy="6851828"/>
          </a:xfrm>
          <a:prstGeom prst="rect">
            <a:avLst/>
          </a:prstGeom>
        </p:spPr>
      </p:pic>
    </p:spTree>
    <p:extLst>
      <p:ext uri="{BB962C8B-B14F-4D97-AF65-F5344CB8AC3E}">
        <p14:creationId xmlns:p14="http://schemas.microsoft.com/office/powerpoint/2010/main" val="280216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Should I Use Twitter????</a:t>
            </a:r>
            <a:endParaRPr lang="en-US" dirty="0"/>
          </a:p>
        </p:txBody>
      </p:sp>
      <p:sp>
        <p:nvSpPr>
          <p:cNvPr id="41" name="Text Placeholder 40"/>
          <p:cNvSpPr>
            <a:spLocks noGrp="1"/>
          </p:cNvSpPr>
          <p:nvPr>
            <p:ph type="body" sz="quarter" idx="16"/>
          </p:nvPr>
        </p:nvSpPr>
        <p:spPr>
          <a:xfrm>
            <a:off x="2057400" y="1447800"/>
            <a:ext cx="6629400" cy="838200"/>
          </a:xfrm>
        </p:spPr>
        <p:txBody>
          <a:bodyPr/>
          <a:lstStyle/>
          <a:p>
            <a:pPr lvl="0"/>
            <a:r>
              <a:rPr lang="en-US" dirty="0" smtClean="0"/>
              <a:t>What is obvious to you may be amazing to someone else.</a:t>
            </a:r>
          </a:p>
          <a:p>
            <a:endParaRPr lang="en-US" dirty="0"/>
          </a:p>
        </p:txBody>
      </p:sp>
      <p:sp>
        <p:nvSpPr>
          <p:cNvPr id="42" name="Text Placeholder 41"/>
          <p:cNvSpPr>
            <a:spLocks noGrp="1"/>
          </p:cNvSpPr>
          <p:nvPr>
            <p:ph type="body" sz="quarter" idx="17"/>
          </p:nvPr>
        </p:nvSpPr>
        <p:spPr>
          <a:xfrm>
            <a:off x="2057400" y="2266950"/>
            <a:ext cx="6629400" cy="838200"/>
          </a:xfrm>
        </p:spPr>
        <p:txBody>
          <a:bodyPr/>
          <a:lstStyle/>
          <a:p>
            <a:pPr lvl="0"/>
            <a:r>
              <a:rPr lang="en-US" dirty="0" smtClean="0"/>
              <a:t>Establish an international network of colleagues.</a:t>
            </a:r>
          </a:p>
          <a:p>
            <a:endParaRPr lang="en-US" dirty="0"/>
          </a:p>
        </p:txBody>
      </p:sp>
      <p:sp>
        <p:nvSpPr>
          <p:cNvPr id="43" name="Text Placeholder 42"/>
          <p:cNvSpPr>
            <a:spLocks noGrp="1"/>
          </p:cNvSpPr>
          <p:nvPr>
            <p:ph type="body" sz="quarter" idx="18"/>
          </p:nvPr>
        </p:nvSpPr>
        <p:spPr>
          <a:xfrm>
            <a:off x="2057400" y="3905250"/>
            <a:ext cx="6629400" cy="838200"/>
          </a:xfrm>
        </p:spPr>
        <p:txBody>
          <a:bodyPr/>
          <a:lstStyle/>
          <a:p>
            <a:pPr lvl="0"/>
            <a:r>
              <a:rPr lang="en-US" dirty="0" smtClean="0"/>
              <a:t>Let people know the good things.</a:t>
            </a:r>
          </a:p>
          <a:p>
            <a:endParaRPr lang="en-US" dirty="0"/>
          </a:p>
        </p:txBody>
      </p:sp>
      <p:sp>
        <p:nvSpPr>
          <p:cNvPr id="44" name="Text Placeholder 43"/>
          <p:cNvSpPr>
            <a:spLocks noGrp="1"/>
          </p:cNvSpPr>
          <p:nvPr>
            <p:ph type="body" sz="quarter" idx="19"/>
          </p:nvPr>
        </p:nvSpPr>
        <p:spPr>
          <a:xfrm>
            <a:off x="2057400" y="4724400"/>
            <a:ext cx="6629400" cy="838200"/>
          </a:xfrm>
        </p:spPr>
        <p:txBody>
          <a:bodyPr/>
          <a:lstStyle/>
          <a:p>
            <a:pPr lvl="0"/>
            <a:r>
              <a:rPr lang="en-US" dirty="0" smtClean="0"/>
              <a:t>Helps you stay in touch with latest trends and ideas</a:t>
            </a:r>
          </a:p>
          <a:p>
            <a:endParaRPr lang="en-US" dirty="0"/>
          </a:p>
        </p:txBody>
      </p:sp>
      <p:sp>
        <p:nvSpPr>
          <p:cNvPr id="24" name="Right Arrow Callout 23"/>
          <p:cNvSpPr/>
          <p:nvPr/>
        </p:nvSpPr>
        <p:spPr>
          <a:xfrm>
            <a:off x="152400" y="1465200"/>
            <a:ext cx="1828800" cy="533400"/>
          </a:xfrm>
          <a:prstGeom prst="rightArrowCallout">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SHARE</a:t>
            </a:r>
            <a:endParaRPr lang="en-US" dirty="0">
              <a:solidFill>
                <a:schemeClr val="accent1">
                  <a:lumMod val="50000"/>
                </a:schemeClr>
              </a:solidFill>
            </a:endParaRPr>
          </a:p>
        </p:txBody>
      </p:sp>
      <p:sp>
        <p:nvSpPr>
          <p:cNvPr id="26" name="Right Arrow Callout 25"/>
          <p:cNvSpPr/>
          <p:nvPr/>
        </p:nvSpPr>
        <p:spPr>
          <a:xfrm>
            <a:off x="152400" y="2280000"/>
            <a:ext cx="1828800" cy="533400"/>
          </a:xfrm>
          <a:prstGeom prst="rightArrowCallout">
            <a:avLst/>
          </a:prstGeom>
          <a:solidFill>
            <a:schemeClr val="accent1">
              <a:lumMod val="40000"/>
              <a:lumOff val="60000"/>
              <a:alpha val="90000"/>
            </a:schemeClr>
          </a:solidFill>
          <a:ln>
            <a:solidFill>
              <a:schemeClr val="tx1">
                <a:lumMod val="65000"/>
                <a:lumOff val="3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accent1">
                    <a:lumMod val="75000"/>
                  </a:schemeClr>
                </a:solidFill>
              </a:rPr>
              <a:t>PLN</a:t>
            </a:r>
            <a:endParaRPr lang="en-US" dirty="0">
              <a:solidFill>
                <a:schemeClr val="accent1">
                  <a:lumMod val="75000"/>
                </a:schemeClr>
              </a:solidFill>
            </a:endParaRPr>
          </a:p>
        </p:txBody>
      </p:sp>
      <p:sp>
        <p:nvSpPr>
          <p:cNvPr id="27" name="Right Arrow Callout 26"/>
          <p:cNvSpPr/>
          <p:nvPr/>
        </p:nvSpPr>
        <p:spPr>
          <a:xfrm>
            <a:off x="152400" y="4724400"/>
            <a:ext cx="1828800" cy="533400"/>
          </a:xfrm>
          <a:prstGeom prst="rightArrowCallout">
            <a:avLst/>
          </a:prstGeom>
          <a:solidFill>
            <a:schemeClr val="accent1">
              <a:lumMod val="50000"/>
              <a:alpha val="90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accent1">
                    <a:lumMod val="20000"/>
                    <a:lumOff val="80000"/>
                  </a:schemeClr>
                </a:solidFill>
              </a:rPr>
              <a:t>In the Know</a:t>
            </a:r>
            <a:endParaRPr lang="en-US" dirty="0">
              <a:solidFill>
                <a:schemeClr val="accent1">
                  <a:lumMod val="20000"/>
                  <a:lumOff val="80000"/>
                </a:schemeClr>
              </a:solidFill>
            </a:endParaRPr>
          </a:p>
        </p:txBody>
      </p:sp>
      <p:sp>
        <p:nvSpPr>
          <p:cNvPr id="28" name="Right Arrow Callout 27"/>
          <p:cNvSpPr/>
          <p:nvPr/>
        </p:nvSpPr>
        <p:spPr>
          <a:xfrm>
            <a:off x="152400" y="3094800"/>
            <a:ext cx="1828800" cy="533400"/>
          </a:xfrm>
          <a:prstGeom prst="rightArrowCallout">
            <a:avLst/>
          </a:prstGeom>
          <a:solidFill>
            <a:schemeClr val="accent1">
              <a:lumMod val="60000"/>
              <a:lumOff val="40000"/>
              <a:alpha val="90000"/>
            </a:schemeClr>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accent1">
                    <a:lumMod val="75000"/>
                  </a:schemeClr>
                </a:solidFill>
              </a:rPr>
              <a:t>Sounding Board</a:t>
            </a:r>
            <a:endParaRPr lang="en-US" dirty="0">
              <a:solidFill>
                <a:schemeClr val="accent1">
                  <a:lumMod val="75000"/>
                </a:schemeClr>
              </a:solidFill>
            </a:endParaRPr>
          </a:p>
        </p:txBody>
      </p:sp>
      <p:sp>
        <p:nvSpPr>
          <p:cNvPr id="29" name="Right Arrow Callout 28"/>
          <p:cNvSpPr/>
          <p:nvPr/>
        </p:nvSpPr>
        <p:spPr>
          <a:xfrm>
            <a:off x="152400" y="3909600"/>
            <a:ext cx="1828800" cy="533400"/>
          </a:xfrm>
          <a:prstGeom prst="rightArrowCallout">
            <a:avLst/>
          </a:prstGeom>
          <a:solidFill>
            <a:schemeClr val="accent1">
              <a:lumMod val="75000"/>
              <a:alpha val="90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accent1">
                    <a:lumMod val="20000"/>
                    <a:lumOff val="80000"/>
                  </a:schemeClr>
                </a:solidFill>
              </a:rPr>
              <a:t>Public Relations</a:t>
            </a:r>
            <a:endParaRPr lang="en-US" dirty="0">
              <a:solidFill>
                <a:schemeClr val="accent1">
                  <a:lumMod val="20000"/>
                  <a:lumOff val="80000"/>
                </a:schemeClr>
              </a:solidFill>
            </a:endParaRPr>
          </a:p>
        </p:txBody>
      </p:sp>
      <p:sp>
        <p:nvSpPr>
          <p:cNvPr id="46" name="Text Placeholder 45"/>
          <p:cNvSpPr>
            <a:spLocks noGrp="1"/>
          </p:cNvSpPr>
          <p:nvPr>
            <p:ph type="body" sz="quarter" idx="15"/>
          </p:nvPr>
        </p:nvSpPr>
        <p:spPr>
          <a:xfrm>
            <a:off x="2057400" y="3086100"/>
            <a:ext cx="6629400" cy="838200"/>
          </a:xfrm>
        </p:spPr>
        <p:txBody>
          <a:bodyPr/>
          <a:lstStyle/>
          <a:p>
            <a:pPr lvl="0"/>
            <a:r>
              <a:rPr lang="en-US" dirty="0" smtClean="0"/>
              <a:t>Not sure what to do?  Ask!!!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1000"/>
                                        <p:tgtEl>
                                          <p:spTgt spid="41">
                                            <p:txEl>
                                              <p:pRg st="0" end="0"/>
                                            </p:txEl>
                                          </p:spTgt>
                                        </p:tgtEl>
                                      </p:cBhvr>
                                    </p:animEffect>
                                    <p:anim calcmode="lin" valueType="num">
                                      <p:cBhvr>
                                        <p:cTn id="13"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fade">
                                      <p:cBhvr>
                                        <p:cTn id="22" dur="500"/>
                                        <p:tgtEl>
                                          <p:spTgt spid="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xEl>
                                              <p:pRg st="0" end="0"/>
                                            </p:txEl>
                                          </p:spTgt>
                                        </p:tgtEl>
                                        <p:attrNameLst>
                                          <p:attrName>style.visibility</p:attrName>
                                        </p:attrNameLst>
                                      </p:cBhvr>
                                      <p:to>
                                        <p:strVal val="visible"/>
                                      </p:to>
                                    </p:set>
                                    <p:animEffect transition="in" filter="fade">
                                      <p:cBhvr>
                                        <p:cTn id="32" dur="1000"/>
                                        <p:tgtEl>
                                          <p:spTgt spid="46">
                                            <p:txEl>
                                              <p:pRg st="0" end="0"/>
                                            </p:txEl>
                                          </p:spTgt>
                                        </p:tgtEl>
                                      </p:cBhvr>
                                    </p:animEffect>
                                    <p:anim calcmode="lin" valueType="num">
                                      <p:cBhvr>
                                        <p:cTn id="33"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Effect transition="in" filter="fade">
                                      <p:cBhvr>
                                        <p:cTn id="44" dur="1000"/>
                                        <p:tgtEl>
                                          <p:spTgt spid="43">
                                            <p:txEl>
                                              <p:pRg st="0" end="0"/>
                                            </p:txEl>
                                          </p:spTgt>
                                        </p:tgtEl>
                                      </p:cBhvr>
                                    </p:animEffect>
                                    <p:anim calcmode="lin" valueType="num">
                                      <p:cBhvr>
                                        <p:cTn id="45"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xEl>
                                              <p:pRg st="0" end="0"/>
                                            </p:txEl>
                                          </p:spTgt>
                                        </p:tgtEl>
                                        <p:attrNameLst>
                                          <p:attrName>style.visibility</p:attrName>
                                        </p:attrNameLst>
                                      </p:cBhvr>
                                      <p:to>
                                        <p:strVal val="visible"/>
                                      </p:to>
                                    </p:set>
                                    <p:animEffect transition="in" filter="fade">
                                      <p:cBhvr>
                                        <p:cTn id="56" dur="1000"/>
                                        <p:tgtEl>
                                          <p:spTgt spid="44">
                                            <p:txEl>
                                              <p:pRg st="0" end="0"/>
                                            </p:txEl>
                                          </p:spTgt>
                                        </p:tgtEl>
                                      </p:cBhvr>
                                    </p:animEffect>
                                    <p:anim calcmode="lin" valueType="num">
                                      <p:cBhvr>
                                        <p:cTn id="5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build="p"/>
      <p:bldP spid="43" grpId="0" build="p"/>
      <p:bldP spid="44" grpId="0" build="p"/>
      <p:bldP spid="24" grpId="0" animBg="1"/>
      <p:bldP spid="26" grpId="0" animBg="1"/>
      <p:bldP spid="27" grpId="0" animBg="1"/>
      <p:bldP spid="28" grpId="0" animBg="1"/>
      <p:bldP spid="29" grpId="0" animBg="1"/>
      <p:bldP spid="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a:t>
            </a:r>
            <a:r>
              <a:rPr lang="en-US" dirty="0" err="1" smtClean="0"/>
              <a:t>Sheninger</a:t>
            </a:r>
            <a:r>
              <a:rPr lang="en-US" dirty="0" smtClean="0"/>
              <a:t> Video</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95" y="1190904"/>
            <a:ext cx="5323810" cy="4476191"/>
          </a:xfrm>
          <a:prstGeom prst="rect">
            <a:avLst/>
          </a:prstGeom>
        </p:spPr>
      </p:pic>
    </p:spTree>
    <p:extLst>
      <p:ext uri="{BB962C8B-B14F-4D97-AF65-F5344CB8AC3E}">
        <p14:creationId xmlns:p14="http://schemas.microsoft.com/office/powerpoint/2010/main" val="1725114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990600"/>
            <a:ext cx="6324600" cy="5257801"/>
          </a:xfrm>
        </p:spPr>
        <p:txBody>
          <a:bodyPr>
            <a:normAutofit fontScale="92500"/>
          </a:bodyPr>
          <a:lstStyle/>
          <a:p>
            <a:r>
              <a:rPr lang="en-US" dirty="0" smtClean="0"/>
              <a:t>Go to </a:t>
            </a:r>
            <a:r>
              <a:rPr lang="en-US" dirty="0" smtClean="0">
                <a:solidFill>
                  <a:schemeClr val="accent5">
                    <a:lumMod val="75000"/>
                  </a:schemeClr>
                </a:solidFill>
                <a:hlinkClick r:id="rId2"/>
              </a:rPr>
              <a:t>www.twitter.com</a:t>
            </a:r>
            <a:r>
              <a:rPr lang="en-US" dirty="0" smtClean="0"/>
              <a:t> and sign up for an account if you don't already have one.</a:t>
            </a:r>
          </a:p>
          <a:p>
            <a:r>
              <a:rPr lang="en-US" b="1" dirty="0" smtClean="0"/>
              <a:t>Name: </a:t>
            </a:r>
            <a:r>
              <a:rPr lang="en-US" dirty="0" smtClean="0"/>
              <a:t>For the sake of transparency, you are encouraged to use your full name. If you aren't comfortable with that yet, at least put your first name and last initial.</a:t>
            </a:r>
          </a:p>
          <a:p>
            <a:r>
              <a:rPr lang="en-US" b="1" dirty="0" smtClean="0"/>
              <a:t>Email:</a:t>
            </a:r>
            <a:r>
              <a:rPr lang="en-US" dirty="0" smtClean="0"/>
              <a:t> Depending on your account settings, you may get a lot of email from Twitter. Also, you need to take into account any social media policies your employer has in place. I recommend using a personal email address when you first sign up so the account is not tied to your employment in any way.</a:t>
            </a:r>
          </a:p>
          <a:p>
            <a:r>
              <a:rPr lang="en-US" b="1" dirty="0" smtClean="0"/>
              <a:t>Password:</a:t>
            </a:r>
            <a:r>
              <a:rPr lang="en-US" dirty="0" smtClean="0"/>
              <a:t> Please choose a </a:t>
            </a:r>
            <a:r>
              <a:rPr lang="en-US" i="1" dirty="0" smtClean="0"/>
              <a:t>strong </a:t>
            </a:r>
            <a:r>
              <a:rPr lang="en-US" dirty="0" smtClean="0"/>
              <a:t>password. Something you can remember but isn't easy for someone else to guess. </a:t>
            </a:r>
            <a:endParaRPr lang="en-US" dirty="0"/>
          </a:p>
        </p:txBody>
      </p:sp>
      <p:sp>
        <p:nvSpPr>
          <p:cNvPr id="6" name="Title 5"/>
          <p:cNvSpPr>
            <a:spLocks noGrp="1"/>
          </p:cNvSpPr>
          <p:nvPr>
            <p:ph type="title"/>
          </p:nvPr>
        </p:nvSpPr>
        <p:spPr/>
        <p:txBody>
          <a:bodyPr/>
          <a:lstStyle/>
          <a:p>
            <a:r>
              <a:rPr lang="en-US" dirty="0" smtClean="0"/>
              <a:t>Getting Started</a:t>
            </a:r>
            <a:endParaRPr lang="en-US" dirty="0"/>
          </a:p>
        </p:txBody>
      </p:sp>
      <p:pic>
        <p:nvPicPr>
          <p:cNvPr id="13" name="Picture 2"/>
          <p:cNvPicPr>
            <a:picLocks noChangeAspect="1" noChangeArrowheads="1"/>
          </p:cNvPicPr>
          <p:nvPr/>
        </p:nvPicPr>
        <p:blipFill>
          <a:blip r:embed="rId3" cstate="print"/>
          <a:srcRect/>
          <a:stretch>
            <a:fillRect/>
          </a:stretch>
        </p:blipFill>
        <p:spPr bwMode="auto">
          <a:xfrm>
            <a:off x="6629400" y="1600200"/>
            <a:ext cx="2109768" cy="12951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a:bodyPr>
          <a:lstStyle/>
          <a:p>
            <a:r>
              <a:rPr lang="en-US" dirty="0" smtClean="0"/>
              <a:t>When you first set up your account, Twitter will ask you to choose a username/handle. This is how others will come to know you on Twitter.</a:t>
            </a:r>
          </a:p>
          <a:p>
            <a:r>
              <a:rPr lang="en-US" dirty="0" smtClean="0"/>
              <a:t>Your username can be key in building a network on Twitter. It can be simple, like your last name and first initial, but it can also say something about why you are on Twitter. </a:t>
            </a:r>
          </a:p>
          <a:p>
            <a:r>
              <a:rPr lang="en-US" dirty="0" smtClean="0"/>
              <a:t>All Twitter usernames must be unique, so it may take a couple of tries for you to find one that works.</a:t>
            </a:r>
          </a:p>
          <a:p>
            <a:r>
              <a:rPr lang="en-US" dirty="0" smtClean="0"/>
              <a:t>Your username can be changed later, although it's best to do this before you get too many followers so they don't get confused.</a:t>
            </a:r>
            <a:endParaRPr lang="en-US" dirty="0"/>
          </a:p>
        </p:txBody>
      </p:sp>
      <p:sp>
        <p:nvSpPr>
          <p:cNvPr id="6" name="Title 5"/>
          <p:cNvSpPr>
            <a:spLocks noGrp="1"/>
          </p:cNvSpPr>
          <p:nvPr>
            <p:ph type="title"/>
          </p:nvPr>
        </p:nvSpPr>
        <p:spPr/>
        <p:txBody>
          <a:bodyPr/>
          <a:lstStyle/>
          <a:p>
            <a:r>
              <a:rPr lang="en-US" dirty="0" smtClean="0"/>
              <a:t>Choose Your User Name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399"/>
            <a:ext cx="6629400" cy="5105401"/>
          </a:xfrm>
        </p:spPr>
        <p:txBody>
          <a:bodyPr>
            <a:normAutofit fontScale="70000" lnSpcReduction="20000"/>
          </a:bodyPr>
          <a:lstStyle/>
          <a:p>
            <a:r>
              <a:rPr lang="en-US" dirty="0" smtClean="0"/>
              <a:t>On the </a:t>
            </a:r>
            <a:r>
              <a:rPr lang="en-US" b="1" dirty="0" smtClean="0"/>
              <a:t>Account</a:t>
            </a:r>
            <a:r>
              <a:rPr lang="en-US" dirty="0" smtClean="0"/>
              <a:t> page, found under </a:t>
            </a:r>
            <a:r>
              <a:rPr lang="en-US" b="1" dirty="0" smtClean="0"/>
              <a:t>Settings</a:t>
            </a:r>
            <a:r>
              <a:rPr lang="en-US" dirty="0" smtClean="0"/>
              <a:t>, you will need to make some decisions.</a:t>
            </a:r>
          </a:p>
          <a:p>
            <a:r>
              <a:rPr lang="en-US" b="1" dirty="0" smtClean="0"/>
              <a:t>Username &amp; Email:</a:t>
            </a:r>
            <a:r>
              <a:rPr lang="en-US" dirty="0" smtClean="0"/>
              <a:t> This is where you will come later if you want to change your username or the email address associated with your account.</a:t>
            </a:r>
          </a:p>
          <a:p>
            <a:r>
              <a:rPr lang="en-US" b="1" dirty="0" smtClean="0"/>
              <a:t>Let Others Find Me By My Email Address</a:t>
            </a:r>
            <a:r>
              <a:rPr lang="en-US" dirty="0" smtClean="0"/>
              <a:t>: I recommend </a:t>
            </a:r>
            <a:r>
              <a:rPr lang="en-US" b="1" dirty="0" smtClean="0"/>
              <a:t>NOT</a:t>
            </a:r>
            <a:r>
              <a:rPr lang="en-US" dirty="0" smtClean="0"/>
              <a:t> </a:t>
            </a:r>
            <a:r>
              <a:rPr lang="en-US" b="1" dirty="0" smtClean="0"/>
              <a:t>checking</a:t>
            </a:r>
            <a:r>
              <a:rPr lang="en-US" dirty="0" smtClean="0"/>
              <a:t> this since you are trying to connect mostly with other professionals and not your friends who might have your email address.</a:t>
            </a:r>
          </a:p>
          <a:p>
            <a:r>
              <a:rPr lang="en-US" b="1" dirty="0" smtClean="0"/>
              <a:t>Language &amp; Time Zone:</a:t>
            </a:r>
            <a:r>
              <a:rPr lang="en-US" dirty="0" smtClean="0"/>
              <a:t> Select what is correct for you.</a:t>
            </a:r>
          </a:p>
          <a:p>
            <a:r>
              <a:rPr lang="en-US" b="1" dirty="0" smtClean="0"/>
              <a:t>Tweet Location:</a:t>
            </a:r>
            <a:r>
              <a:rPr lang="en-US" dirty="0" smtClean="0"/>
              <a:t> I recommend </a:t>
            </a:r>
            <a:r>
              <a:rPr lang="en-US" b="1" dirty="0" smtClean="0"/>
              <a:t>NOT checking </a:t>
            </a:r>
            <a:r>
              <a:rPr lang="en-US" dirty="0" smtClean="0"/>
              <a:t>because this will literally tell the world exactly where you are when you Tweet. If tweeting from home, this could reveal your home location. If Tweeting from your mobile phone, it could let others know exactly where you are.</a:t>
            </a:r>
          </a:p>
        </p:txBody>
      </p:sp>
      <p:sp>
        <p:nvSpPr>
          <p:cNvPr id="6" name="Title 5"/>
          <p:cNvSpPr>
            <a:spLocks noGrp="1"/>
          </p:cNvSpPr>
          <p:nvPr>
            <p:ph type="title"/>
          </p:nvPr>
        </p:nvSpPr>
        <p:spPr/>
        <p:txBody>
          <a:bodyPr/>
          <a:lstStyle/>
          <a:p>
            <a:r>
              <a:rPr lang="en-US" dirty="0" smtClean="0"/>
              <a:t>Account Settings</a:t>
            </a:r>
            <a:endParaRPr lang="en-US" dirty="0"/>
          </a:p>
        </p:txBody>
      </p:sp>
      <p:pic>
        <p:nvPicPr>
          <p:cNvPr id="4" name="Picture 3" descr="accounts 1.bmp"/>
          <p:cNvPicPr>
            <a:picLocks noChangeAspect="1"/>
          </p:cNvPicPr>
          <p:nvPr/>
        </p:nvPicPr>
        <p:blipFill>
          <a:blip r:embed="rId2" cstate="print"/>
          <a:stretch>
            <a:fillRect/>
          </a:stretch>
        </p:blipFill>
        <p:spPr>
          <a:xfrm>
            <a:off x="6781800" y="609600"/>
            <a:ext cx="2151551" cy="234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PresenterMedia.com - global des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7721</TotalTime>
  <Words>2144</Words>
  <Application>Microsoft Office PowerPoint</Application>
  <PresentationFormat>On-screen Show (4:3)</PresentationFormat>
  <Paragraphs>154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Perpetua</vt:lpstr>
      <vt:lpstr>Calibri</vt:lpstr>
      <vt:lpstr>Verdana</vt:lpstr>
      <vt:lpstr>MV Boli</vt:lpstr>
      <vt:lpstr>Segoe UI</vt:lpstr>
      <vt:lpstr>www.PresenterMedia.com - global desk</vt:lpstr>
      <vt:lpstr>Twitter for Professional Learning</vt:lpstr>
      <vt:lpstr>PowerPoint Presentation</vt:lpstr>
      <vt:lpstr>PowerPoint Presentation</vt:lpstr>
      <vt:lpstr>PowerPoint Presentation</vt:lpstr>
      <vt:lpstr>Why Should I Use Twitter????</vt:lpstr>
      <vt:lpstr>Eric Sheninger Video</vt:lpstr>
      <vt:lpstr>Getting Started</vt:lpstr>
      <vt:lpstr>Choose Your User Name</vt:lpstr>
      <vt:lpstr>Account Settings</vt:lpstr>
      <vt:lpstr>Account Settings</vt:lpstr>
      <vt:lpstr>Your Profile</vt:lpstr>
      <vt:lpstr>Your Profile</vt:lpstr>
      <vt:lpstr>Other Settings</vt:lpstr>
      <vt:lpstr>Other Settings</vt:lpstr>
      <vt:lpstr>Finding Tweeps to Follow</vt:lpstr>
      <vt:lpstr>Finding Tweeps to Follow</vt:lpstr>
      <vt:lpstr>Follower Management</vt:lpstr>
      <vt:lpstr>PowerPoint Presentation</vt:lpstr>
      <vt:lpstr>You Found a Great Link – What now?</vt:lpstr>
      <vt:lpstr>How About those #@d Symbols?</vt:lpstr>
      <vt:lpstr>How About those #@d Symbols?</vt:lpstr>
      <vt:lpstr>Caveats Before You Tweet</vt:lpstr>
      <vt:lpstr>PowerPoint Presentation</vt:lpstr>
      <vt:lpstr>How do I grow my PLC?</vt:lpstr>
      <vt:lpstr>Take the 21 Day Twitter Beginner’s Challenge</vt:lpstr>
      <vt:lpstr>Use Twitter to Promote Your School</vt:lpstr>
      <vt:lpstr>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Malone</dc:creator>
  <cp:lastModifiedBy>Jennifer Malone</cp:lastModifiedBy>
  <cp:revision>206</cp:revision>
  <dcterms:modified xsi:type="dcterms:W3CDTF">2013-04-15T23:53:24Z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